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1" r:id="rId3"/>
    <p:sldId id="317" r:id="rId4"/>
    <p:sldId id="309" r:id="rId5"/>
    <p:sldId id="310" r:id="rId6"/>
    <p:sldId id="322" r:id="rId7"/>
    <p:sldId id="311" r:id="rId8"/>
    <p:sldId id="324" r:id="rId9"/>
    <p:sldId id="325" r:id="rId10"/>
    <p:sldId id="312" r:id="rId11"/>
    <p:sldId id="328" r:id="rId12"/>
    <p:sldId id="346" r:id="rId13"/>
    <p:sldId id="327" r:id="rId14"/>
    <p:sldId id="314" r:id="rId15"/>
    <p:sldId id="329" r:id="rId16"/>
    <p:sldId id="331" r:id="rId17"/>
    <p:sldId id="332" r:id="rId18"/>
    <p:sldId id="333" r:id="rId19"/>
    <p:sldId id="313" r:id="rId20"/>
    <p:sldId id="334" r:id="rId21"/>
    <p:sldId id="335" r:id="rId22"/>
    <p:sldId id="320" r:id="rId23"/>
    <p:sldId id="293" r:id="rId24"/>
    <p:sldId id="336" r:id="rId25"/>
    <p:sldId id="337" r:id="rId26"/>
    <p:sldId id="319" r:id="rId27"/>
    <p:sldId id="338" r:id="rId28"/>
    <p:sldId id="343" r:id="rId29"/>
    <p:sldId id="342" r:id="rId30"/>
    <p:sldId id="341" r:id="rId31"/>
    <p:sldId id="340" r:id="rId32"/>
    <p:sldId id="339" r:id="rId33"/>
    <p:sldId id="303" r:id="rId34"/>
    <p:sldId id="344" r:id="rId35"/>
    <p:sldId id="34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E39"/>
    <a:srgbClr val="DD6909"/>
    <a:srgbClr val="3D6AA1"/>
    <a:srgbClr val="2C4D76"/>
    <a:srgbClr val="00964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68DD-3F4F-49CF-830D-B3CEA0B925CF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B9BA-98E4-4112-9CD4-485E9232E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69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A08B-0CB9-499A-AD54-8E650A708EF3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3BEF-C697-4CA5-BAC0-CAF1D5DC5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00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1247-108F-4880-83F3-53BF762A590C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7058-B5A9-476F-B97E-E13D7FEFD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99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9F65-5E7C-4E50-8C32-2A6637C33F5C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50D8-2839-42D1-8216-FB733B787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10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0B9C-FDE7-4702-AB19-1F1864FEC21F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CF6B-635C-49A7-9C49-9B8DCD3C3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08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0A85-349A-4D3C-AEAA-B117EDFCFFB5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7417-F2A4-4946-B5A5-C5281935A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39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C084-5767-40CC-8C38-D75C46A76D9A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834E-6E4F-49C5-A6D6-9605156E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39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F9A3-CC8B-43BA-8961-77B711C43404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28815-246B-4697-B2B2-4CC9B44F9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74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3F4C-8F9B-429F-86A3-E18DAF9F54FB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CCF7-E47A-40D2-B0DF-9B952111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16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8486-FD08-4D19-AB87-D9A1DDFA5D65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EE7DB-15DD-498C-BA06-C99A1A60A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18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7A75B-9250-4D70-8DA8-F5C05CCBC7A3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F9DA-6288-4B0D-8F0F-BBFD37F8F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87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9A26CC-D948-47EA-9FAA-C0BC273BB165}" type="datetimeFigureOut">
              <a:rPr lang="en-US"/>
              <a:pPr>
                <a:defRPr/>
              </a:pPr>
              <a:t>01-Jan-07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DA593-393C-4B7C-AE5B-9128D551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 </a:t>
            </a:r>
            <a:endParaRPr lang="en-US" smtClean="0"/>
          </a:p>
        </p:txBody>
      </p:sp>
      <p:sp>
        <p:nvSpPr>
          <p:cNvPr id="2052" name="Subtitle 2"/>
          <p:cNvSpPr>
            <a:spLocks noGrp="1"/>
          </p:cNvSpPr>
          <p:nvPr>
            <p:ph type="subTitle" idx="4294967295"/>
          </p:nvPr>
        </p:nvSpPr>
        <p:spPr>
          <a:xfrm>
            <a:off x="2411413" y="1557338"/>
            <a:ext cx="6400800" cy="3959225"/>
          </a:xfrm>
          <a:solidFill>
            <a:schemeClr val="accent2"/>
          </a:solidFill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GB" smtClean="0">
                <a:solidFill>
                  <a:schemeClr val="bg1"/>
                </a:solidFill>
              </a:rPr>
              <a:t>Quelle est l’</a:t>
            </a:r>
            <a:r>
              <a:rPr lang="fr-FR" smtClean="0">
                <a:solidFill>
                  <a:schemeClr val="bg1"/>
                </a:solidFill>
              </a:rPr>
              <a:t>origine du</a:t>
            </a:r>
            <a:r>
              <a:rPr lang="en-GB" b="1" smtClean="0">
                <a:solidFill>
                  <a:schemeClr val="bg1"/>
                </a:solidFill>
              </a:rPr>
              <a:t>...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4400" b="1" smtClean="0">
                <a:solidFill>
                  <a:schemeClr val="bg1"/>
                </a:solidFill>
              </a:rPr>
              <a:t>baggy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en-GB" sz="2400" i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itchFamily="34" charset="0"/>
              <a:buNone/>
            </a:pPr>
            <a:endParaRPr lang="en-GB" sz="2400" i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i="1" smtClean="0">
                <a:solidFill>
                  <a:schemeClr val="bg1"/>
                </a:solidFill>
              </a:rPr>
              <a:t>Dis pourquoi…la Terre est ronde?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smtClean="0"/>
              <a:t>2010, p. 103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b="1" smtClean="0"/>
              <a:t>Frédéric Bosc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b="1" smtClean="0"/>
              <a:t>Hachette Jeunesse</a:t>
            </a:r>
            <a:endParaRPr lang="en-US" sz="1600" b="1" smtClean="0"/>
          </a:p>
        </p:txBody>
      </p:sp>
      <p:pic>
        <p:nvPicPr>
          <p:cNvPr id="2053" name="Picture 7" descr="http://girlonthepark.files.wordpress.com/2010/02/baggypan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4663"/>
            <a:ext cx="28575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Mots outils</a:t>
            </a:r>
            <a:endParaRPr lang="en-US" sz="6000" b="1" dirty="0" smtClean="0">
              <a:solidFill>
                <a:srgbClr val="0070C0"/>
              </a:solidFill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140200" y="3500438"/>
            <a:ext cx="4392613" cy="2305050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70C0"/>
                </a:solidFill>
              </a:rPr>
              <a:t>      Tool Words</a:t>
            </a: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70C0"/>
                </a:solidFill>
              </a:rPr>
              <a:t>       (1 syllabe)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40005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/>
              <a:t>uelle est l’origine du </a:t>
            </a:r>
            <a:r>
              <a:rPr lang="fr-FR" sz="2000" i="1" dirty="0" err="1"/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</a:t>
            </a:r>
            <a:r>
              <a:rPr lang="fr-FR" sz="2000" b="1" smtClean="0">
                <a:solidFill>
                  <a:srgbClr val="FF0000"/>
                </a:solidFill>
              </a:rPr>
              <a:t>L</a:t>
            </a:r>
            <a:r>
              <a:rPr lang="fr-FR" sz="2000" smtClean="0"/>
              <a:t>e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</a:t>
            </a:r>
            <a:r>
              <a:rPr lang="fr-FR" sz="2000" i="1" smtClean="0">
                <a:solidFill>
                  <a:srgbClr val="007E39"/>
                </a:solidFill>
              </a:rPr>
              <a:t>baggy</a:t>
            </a:r>
            <a:r>
              <a:rPr lang="fr-FR" sz="2000" smtClean="0"/>
              <a:t> s’inspire de celui porté par      </a:t>
            </a:r>
            <a:r>
              <a:rPr lang="fr-FR" sz="1600" b="1" smtClean="0">
                <a:latin typeface="Bradley Hand ITC" pitchFamily="66" charset="0"/>
              </a:rPr>
              <a:t>………………………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smtClean="0"/>
              <a:t> les détenus des </a:t>
            </a:r>
            <a:r>
              <a:rPr lang="fr-FR" sz="2000" smtClean="0">
                <a:solidFill>
                  <a:srgbClr val="007E39"/>
                </a:solidFill>
              </a:rPr>
              <a:t>prisons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américaines</a:t>
            </a:r>
            <a:r>
              <a:rPr lang="fr-FR" sz="24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FF0000"/>
                </a:solidFill>
              </a:rPr>
              <a:t>C</a:t>
            </a:r>
            <a:r>
              <a:rPr lang="fr-FR" sz="2000" smtClean="0"/>
              <a:t>eux-ci sont en effet </a:t>
            </a:r>
            <a:r>
              <a:rPr lang="fr-FR" sz="1600" b="1" smtClean="0">
                <a:latin typeface="Bradley Hand ITC" pitchFamily="66" charset="0"/>
              </a:rPr>
              <a:t>………………….…………………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smtClean="0">
                <a:latin typeface="Bradley Hand ITC" pitchFamily="66" charset="0"/>
              </a:rPr>
              <a:t>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smtClean="0"/>
              <a:t> privés de leur ceinture par </a:t>
            </a:r>
            <a:r>
              <a:rPr lang="fr-FR" sz="2000" smtClean="0">
                <a:solidFill>
                  <a:srgbClr val="007E39"/>
                </a:solidFill>
              </a:rPr>
              <a:t>mesure</a:t>
            </a:r>
            <a:r>
              <a:rPr lang="fr-FR" sz="2000" smtClean="0"/>
              <a:t> de </a:t>
            </a:r>
            <a:r>
              <a:rPr lang="fr-FR" sz="2000" smtClean="0">
                <a:solidFill>
                  <a:srgbClr val="007E39"/>
                </a:solidFill>
              </a:rPr>
              <a:t>sécurité</a:t>
            </a: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000" smtClean="0"/>
              <a:t>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………………………………………………….……………………………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smtClean="0">
                <a:latin typeface="Bradley Hand ITC" pitchFamily="66" charset="0"/>
              </a:rPr>
              <a:t>………….………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……………….………………………………………………………………………………………………………………</a:t>
            </a:r>
            <a:r>
              <a:rPr lang="fr-FR" sz="2000" smtClean="0"/>
              <a:t> et leur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tombe ainsi sur les hanches</a:t>
            </a: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.……………………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est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/>
              <a:t>origine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/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/>
              <a:t>      	 </a:t>
            </a:r>
            <a:r>
              <a:rPr lang="fr-FR" sz="2000" b="1" dirty="0" smtClean="0">
                <a:solidFill>
                  <a:srgbClr val="0000FF"/>
                </a:solidFill>
              </a:rPr>
              <a:t>L</a:t>
            </a:r>
            <a:r>
              <a:rPr lang="fr-FR" sz="2000" dirty="0" smtClean="0">
                <a:solidFill>
                  <a:srgbClr val="0000FF"/>
                </a:solidFill>
              </a:rPr>
              <a:t>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i="1" dirty="0" err="1" smtClean="0">
                <a:solidFill>
                  <a:srgbClr val="007E39"/>
                </a:solidFill>
              </a:rPr>
              <a:t>baggy</a:t>
            </a:r>
            <a:r>
              <a:rPr lang="fr-FR" sz="2000" dirty="0" smtClean="0"/>
              <a:t> s’inspire </a:t>
            </a:r>
            <a:r>
              <a:rPr lang="fr-FR" sz="2000" dirty="0" smtClean="0">
                <a:solidFill>
                  <a:srgbClr val="0000FF"/>
                </a:solidFill>
              </a:rPr>
              <a:t>de celui </a:t>
            </a:r>
            <a:r>
              <a:rPr lang="fr-FR" sz="2000" dirty="0" smtClean="0"/>
              <a:t>porté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détenus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prisons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américaines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0000FF"/>
                </a:solidFill>
              </a:rPr>
              <a:t>C</a:t>
            </a:r>
            <a:r>
              <a:rPr lang="fr-FR" sz="2000" dirty="0" smtClean="0">
                <a:solidFill>
                  <a:srgbClr val="0000FF"/>
                </a:solidFill>
              </a:rPr>
              <a:t>eux-ci</a:t>
            </a:r>
            <a:r>
              <a:rPr lang="fr-FR" sz="2000" dirty="0" smtClean="0"/>
              <a:t> sont </a:t>
            </a:r>
            <a:r>
              <a:rPr lang="fr-FR" sz="2000" dirty="0" smtClean="0">
                <a:solidFill>
                  <a:srgbClr val="0000FF"/>
                </a:solidFill>
              </a:rPr>
              <a:t>en</a:t>
            </a:r>
            <a:r>
              <a:rPr lang="fr-FR" sz="2000" dirty="0" smtClean="0"/>
              <a:t> effet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dirty="0" smtClean="0">
                <a:latin typeface="Bradley Hand ITC" pitchFamily="66" charset="0"/>
              </a:rPr>
              <a:t>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privés </a:t>
            </a:r>
            <a:r>
              <a:rPr lang="fr-FR" sz="2000" dirty="0" smtClean="0">
                <a:solidFill>
                  <a:srgbClr val="0000FF"/>
                </a:solidFill>
              </a:rPr>
              <a:t>de leur </a:t>
            </a:r>
            <a:r>
              <a:rPr lang="fr-FR" sz="2000" dirty="0" smtClean="0"/>
              <a:t>ceinture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mesure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sécurité</a:t>
            </a:r>
            <a:r>
              <a:rPr lang="fr-FR" sz="28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dirty="0" smtClean="0">
                <a:latin typeface="Bradley Hand ITC" pitchFamily="66" charset="0"/>
              </a:rPr>
              <a:t>………….………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et leur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tombe ainsi </a:t>
            </a:r>
            <a:r>
              <a:rPr lang="fr-FR" sz="2000" dirty="0" smtClean="0">
                <a:solidFill>
                  <a:srgbClr val="0000FF"/>
                </a:solidFill>
              </a:rPr>
              <a:t>sur les </a:t>
            </a:r>
            <a:r>
              <a:rPr lang="fr-FR" sz="2000" dirty="0" smtClean="0"/>
              <a:t>hanches</a:t>
            </a:r>
            <a:r>
              <a:rPr lang="fr-FR" sz="28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est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>
                <a:solidFill>
                  <a:srgbClr val="007E39"/>
                </a:solidFill>
              </a:rPr>
              <a:t>origine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which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..……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of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</a:t>
            </a:r>
            <a:r>
              <a:rPr lang="fr-FR" sz="2000" b="1" smtClean="0">
                <a:solidFill>
                  <a:srgbClr val="0000FF"/>
                </a:solidFill>
              </a:rPr>
              <a:t>L</a:t>
            </a:r>
            <a:r>
              <a:rPr lang="fr-FR" sz="2000" smtClean="0">
                <a:solidFill>
                  <a:srgbClr val="0000FF"/>
                </a:solidFill>
              </a:rPr>
              <a:t>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</a:t>
            </a:r>
            <a:r>
              <a:rPr lang="fr-FR" sz="2000" i="1" smtClean="0">
                <a:solidFill>
                  <a:srgbClr val="007E39"/>
                </a:solidFill>
              </a:rPr>
              <a:t>baggy</a:t>
            </a:r>
            <a:r>
              <a:rPr lang="fr-FR" sz="2000" smtClean="0"/>
              <a:t> s’inspire </a:t>
            </a:r>
            <a:r>
              <a:rPr lang="fr-FR" sz="2000" smtClean="0">
                <a:solidFill>
                  <a:srgbClr val="0000FF"/>
                </a:solidFill>
              </a:rPr>
              <a:t>de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celui</a:t>
            </a:r>
            <a:r>
              <a:rPr lang="fr-FR" sz="2000" smtClean="0"/>
              <a:t> porté </a:t>
            </a:r>
            <a:r>
              <a:rPr lang="fr-FR" sz="2000" smtClean="0">
                <a:solidFill>
                  <a:srgbClr val="0000FF"/>
                </a:solidFill>
              </a:rPr>
              <a:t>par</a:t>
            </a:r>
            <a:r>
              <a:rPr lang="fr-FR" sz="2000" smtClean="0"/>
              <a:t>      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smtClean="0">
                <a:latin typeface="Bradley Hand ITC" pitchFamily="66" charset="0"/>
              </a:rPr>
              <a:t>…………………………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of/by</a:t>
            </a:r>
            <a:r>
              <a:rPr lang="fr-FR" sz="1600" b="1" smtClean="0">
                <a:latin typeface="Bradley Hand ITC" pitchFamily="66" charset="0"/>
              </a:rPr>
              <a:t>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.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one</a:t>
            </a:r>
            <a:r>
              <a:rPr lang="fr-FR" sz="1600" b="1" smtClean="0">
                <a:latin typeface="Bradley Hand ITC" pitchFamily="66" charset="0"/>
              </a:rPr>
              <a:t>……………………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smtClean="0">
                <a:latin typeface="Bradley Hand ITC" pitchFamily="66" charset="0"/>
              </a:rPr>
              <a:t>…………….……….……………………………………………………………………………………………………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les</a:t>
            </a:r>
            <a:r>
              <a:rPr lang="fr-FR" sz="2000" smtClean="0"/>
              <a:t> détenus </a:t>
            </a:r>
            <a:r>
              <a:rPr lang="fr-FR" sz="2000" smtClean="0">
                <a:solidFill>
                  <a:srgbClr val="0000FF"/>
                </a:solidFill>
              </a:rPr>
              <a:t>des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prisons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américaines</a:t>
            </a:r>
            <a:r>
              <a:rPr lang="fr-FR" sz="24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0000FF"/>
                </a:solidFill>
              </a:rPr>
              <a:t>C</a:t>
            </a:r>
            <a:r>
              <a:rPr lang="fr-FR" sz="2000" smtClean="0">
                <a:solidFill>
                  <a:srgbClr val="0000FF"/>
                </a:solidFill>
              </a:rPr>
              <a:t>eux-ci</a:t>
            </a:r>
            <a:r>
              <a:rPr lang="fr-FR" sz="2000" smtClean="0"/>
              <a:t> sont </a:t>
            </a:r>
            <a:r>
              <a:rPr lang="fr-FR" sz="2000" smtClean="0">
                <a:solidFill>
                  <a:srgbClr val="0000FF"/>
                </a:solidFill>
              </a:rPr>
              <a:t>en</a:t>
            </a:r>
            <a:r>
              <a:rPr lang="fr-FR" sz="2000" smtClean="0"/>
              <a:t> effet 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……………….……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smtClean="0">
                <a:latin typeface="Bradley Hand ITC" pitchFamily="66" charset="0"/>
              </a:rPr>
              <a:t>.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…..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smtClean="0">
                <a:latin typeface="Bradley Hand ITC" pitchFamily="66" charset="0"/>
              </a:rPr>
              <a:t>…….……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The..latter</a:t>
            </a:r>
            <a:r>
              <a:rPr lang="fr-FR" sz="1600" b="1" smtClean="0">
                <a:latin typeface="Bradley Hand ITC" pitchFamily="66" charset="0"/>
              </a:rPr>
              <a:t>.……………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smtClean="0">
                <a:latin typeface="Bradley Hand ITC" pitchFamily="66" charset="0"/>
              </a:rPr>
              <a:t>………….…………………………………………………………………………………………………………………………….</a:t>
            </a:r>
            <a:r>
              <a:rPr lang="fr-FR" sz="2000" smtClean="0"/>
              <a:t> privés </a:t>
            </a:r>
            <a:r>
              <a:rPr lang="fr-FR" sz="2000" smtClean="0">
                <a:solidFill>
                  <a:srgbClr val="0000FF"/>
                </a:solidFill>
              </a:rPr>
              <a:t>de leur </a:t>
            </a:r>
            <a:r>
              <a:rPr lang="fr-FR" sz="2000" smtClean="0"/>
              <a:t>ceinture </a:t>
            </a:r>
            <a:r>
              <a:rPr lang="fr-FR" sz="2000" smtClean="0">
                <a:solidFill>
                  <a:srgbClr val="0000FF"/>
                </a:solidFill>
              </a:rPr>
              <a:t>par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mesure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de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sécurité</a:t>
            </a: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000" smtClean="0"/>
              <a:t> </a:t>
            </a:r>
            <a:r>
              <a:rPr lang="fr-FR" sz="1600" b="1" smtClean="0">
                <a:latin typeface="Bradley Hand ITC" pitchFamily="66" charset="0"/>
              </a:rPr>
              <a:t>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smtClean="0">
                <a:latin typeface="Bradley Hand ITC" pitchFamily="66" charset="0"/>
              </a:rPr>
              <a:t>…………….………………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smtClean="0">
                <a:latin typeface="Bradley Hand ITC" pitchFamily="66" charset="0"/>
              </a:rPr>
              <a:t>….………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et leur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tombe ainsi </a:t>
            </a:r>
            <a:r>
              <a:rPr lang="fr-FR" sz="2000" smtClean="0">
                <a:solidFill>
                  <a:srgbClr val="0000FF"/>
                </a:solidFill>
              </a:rPr>
              <a:t>sur les </a:t>
            </a:r>
            <a:r>
              <a:rPr lang="fr-FR" sz="2000" smtClean="0"/>
              <a:t>hanches</a:t>
            </a: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smtClean="0">
                <a:latin typeface="Bradley Hand ITC" pitchFamily="66" charset="0"/>
              </a:rPr>
              <a:t>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………………………………………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on</a:t>
            </a:r>
            <a:r>
              <a:rPr lang="fr-FR" sz="1600" b="1" smtClean="0">
                <a:latin typeface="Bradley Hand ITC" pitchFamily="66" charset="0"/>
              </a:rPr>
              <a:t>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Mots translucides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771775" y="3500438"/>
            <a:ext cx="5329238" cy="1657350"/>
          </a:xfrm>
          <a:solidFill>
            <a:schemeClr val="bg2"/>
          </a:solidFill>
        </p:spPr>
        <p:txBody>
          <a:bodyPr anchor="ctr"/>
          <a:lstStyle/>
          <a:p>
            <a:pPr marL="804863" lvl="3" indent="-268288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Orange/</a:t>
            </a: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Yellow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Light </a:t>
            </a: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words</a:t>
            </a:r>
            <a:endParaRPr lang="fr-F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        (Slow down)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>
              <a:latin typeface="Bradley Hand ITC" pitchFamily="66" charset="0"/>
            </a:endParaRPr>
          </a:p>
        </p:txBody>
      </p:sp>
      <p:pic>
        <p:nvPicPr>
          <p:cNvPr id="14341" name="Picture 2" descr="http://www.arvernes.com/wiki/images/thumb/4/49/Feu_orange.svg/160px-Feu_oran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60575"/>
            <a:ext cx="152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est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>
                <a:solidFill>
                  <a:srgbClr val="007E39"/>
                </a:solidFill>
              </a:rPr>
              <a:t>origine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which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…..……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of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</a:t>
            </a:r>
            <a:r>
              <a:rPr lang="fr-FR" sz="2000" b="1" smtClean="0">
                <a:solidFill>
                  <a:srgbClr val="0000FF"/>
                </a:solidFill>
              </a:rPr>
              <a:t>L</a:t>
            </a:r>
            <a:r>
              <a:rPr lang="fr-FR" sz="2000" smtClean="0">
                <a:solidFill>
                  <a:srgbClr val="0000FF"/>
                </a:solidFill>
              </a:rPr>
              <a:t>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</a:t>
            </a:r>
            <a:r>
              <a:rPr lang="fr-FR" sz="2000" i="1" smtClean="0">
                <a:solidFill>
                  <a:srgbClr val="007E39"/>
                </a:solidFill>
              </a:rPr>
              <a:t>baggy</a:t>
            </a:r>
            <a:r>
              <a:rPr lang="fr-FR" sz="2000" smtClean="0"/>
              <a:t> s’inspire </a:t>
            </a:r>
            <a:r>
              <a:rPr lang="fr-FR" sz="2000" smtClean="0">
                <a:solidFill>
                  <a:srgbClr val="0000FF"/>
                </a:solidFill>
              </a:rPr>
              <a:t>de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celui</a:t>
            </a:r>
            <a:r>
              <a:rPr lang="fr-FR" sz="2000" smtClean="0"/>
              <a:t> porté </a:t>
            </a:r>
            <a:r>
              <a:rPr lang="fr-FR" sz="2000" smtClean="0">
                <a:solidFill>
                  <a:srgbClr val="0000FF"/>
                </a:solidFill>
              </a:rPr>
              <a:t>par</a:t>
            </a:r>
            <a:r>
              <a:rPr lang="fr-FR" sz="2000" smtClean="0"/>
              <a:t>      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smtClean="0">
                <a:latin typeface="Bradley Hand ITC" pitchFamily="66" charset="0"/>
              </a:rPr>
              <a:t>…………………………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of/by</a:t>
            </a:r>
            <a:r>
              <a:rPr lang="fr-FR" sz="1600" b="1" smtClean="0">
                <a:latin typeface="Bradley Hand ITC" pitchFamily="66" charset="0"/>
              </a:rPr>
              <a:t>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.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one</a:t>
            </a:r>
            <a:r>
              <a:rPr lang="fr-FR" sz="1600" b="1" smtClean="0">
                <a:latin typeface="Bradley Hand ITC" pitchFamily="66" charset="0"/>
              </a:rPr>
              <a:t>……………………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smtClean="0">
                <a:latin typeface="Bradley Hand ITC" pitchFamily="66" charset="0"/>
              </a:rPr>
              <a:t>…………….……….……………………………………………………………………………………………………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les</a:t>
            </a:r>
            <a:r>
              <a:rPr lang="fr-FR" sz="2000" smtClean="0"/>
              <a:t> détenus </a:t>
            </a:r>
            <a:r>
              <a:rPr lang="fr-FR" sz="2000" smtClean="0">
                <a:solidFill>
                  <a:srgbClr val="0000FF"/>
                </a:solidFill>
              </a:rPr>
              <a:t>des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prisons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américaines</a:t>
            </a:r>
            <a:r>
              <a:rPr lang="fr-FR" sz="24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0000FF"/>
                </a:solidFill>
              </a:rPr>
              <a:t>C</a:t>
            </a:r>
            <a:r>
              <a:rPr lang="fr-FR" sz="2000" smtClean="0">
                <a:solidFill>
                  <a:srgbClr val="0000FF"/>
                </a:solidFill>
              </a:rPr>
              <a:t>eux-ci</a:t>
            </a:r>
            <a:r>
              <a:rPr lang="fr-FR" sz="2000" smtClean="0"/>
              <a:t> sont </a:t>
            </a:r>
            <a:r>
              <a:rPr lang="fr-FR" sz="2000" smtClean="0">
                <a:solidFill>
                  <a:srgbClr val="0000FF"/>
                </a:solidFill>
              </a:rPr>
              <a:t>en</a:t>
            </a:r>
            <a:r>
              <a:rPr lang="fr-FR" sz="2000" smtClean="0"/>
              <a:t> effet 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……………….……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smtClean="0">
                <a:latin typeface="Bradley Hand ITC" pitchFamily="66" charset="0"/>
              </a:rPr>
              <a:t>.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…..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smtClean="0">
                <a:latin typeface="Bradley Hand ITC" pitchFamily="66" charset="0"/>
              </a:rPr>
              <a:t>…….……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The..latter</a:t>
            </a:r>
            <a:r>
              <a:rPr lang="fr-FR" sz="1600" b="1" smtClean="0">
                <a:latin typeface="Bradley Hand ITC" pitchFamily="66" charset="0"/>
              </a:rPr>
              <a:t>.……………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smtClean="0">
                <a:latin typeface="Bradley Hand ITC" pitchFamily="66" charset="0"/>
              </a:rPr>
              <a:t>………….…………………………………………………………………………………………………………………………….</a:t>
            </a:r>
            <a:r>
              <a:rPr lang="fr-FR" sz="2000" smtClean="0"/>
              <a:t> privés </a:t>
            </a:r>
            <a:r>
              <a:rPr lang="fr-FR" sz="2000" smtClean="0">
                <a:solidFill>
                  <a:srgbClr val="0000FF"/>
                </a:solidFill>
              </a:rPr>
              <a:t>de leur </a:t>
            </a:r>
            <a:r>
              <a:rPr lang="fr-FR" sz="2000" smtClean="0"/>
              <a:t>ceinture </a:t>
            </a:r>
            <a:r>
              <a:rPr lang="fr-FR" sz="2000" smtClean="0">
                <a:solidFill>
                  <a:srgbClr val="0000FF"/>
                </a:solidFill>
              </a:rPr>
              <a:t>par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mesure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de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sécurité</a:t>
            </a: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000" smtClean="0"/>
              <a:t> </a:t>
            </a:r>
            <a:r>
              <a:rPr lang="fr-FR" sz="1600" b="1" smtClean="0">
                <a:latin typeface="Bradley Hand ITC" pitchFamily="66" charset="0"/>
              </a:rPr>
              <a:t>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smtClean="0">
                <a:latin typeface="Bradley Hand ITC" pitchFamily="66" charset="0"/>
              </a:rPr>
              <a:t>…………….………………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smtClean="0">
                <a:latin typeface="Bradley Hand ITC" pitchFamily="66" charset="0"/>
              </a:rPr>
              <a:t>….………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00FF"/>
                </a:solidFill>
              </a:rPr>
              <a:t>et leur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tombe ainsi </a:t>
            </a:r>
            <a:r>
              <a:rPr lang="fr-FR" sz="2000" smtClean="0">
                <a:solidFill>
                  <a:srgbClr val="0000FF"/>
                </a:solidFill>
              </a:rPr>
              <a:t>sur les </a:t>
            </a:r>
            <a:r>
              <a:rPr lang="fr-FR" sz="2000" smtClean="0"/>
              <a:t>hanches</a:t>
            </a: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smtClean="0">
                <a:latin typeface="Bradley Hand ITC" pitchFamily="66" charset="0"/>
              </a:rPr>
              <a:t>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………………………………………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on</a:t>
            </a:r>
            <a:r>
              <a:rPr lang="fr-FR" sz="1600" b="1" smtClean="0">
                <a:latin typeface="Bradley Hand ITC" pitchFamily="66" charset="0"/>
              </a:rPr>
              <a:t>……</a:t>
            </a:r>
            <a:r>
              <a:rPr lang="fr-FR" sz="1600" b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est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>
                <a:solidFill>
                  <a:srgbClr val="007E39"/>
                </a:solidFill>
              </a:rPr>
              <a:t>origine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which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…..……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of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     	 </a:t>
            </a:r>
            <a:r>
              <a:rPr lang="fr-FR" sz="2000" b="1" dirty="0">
                <a:solidFill>
                  <a:srgbClr val="0000FF"/>
                </a:solidFill>
              </a:rPr>
              <a:t>L</a:t>
            </a:r>
            <a:r>
              <a:rPr lang="fr-FR" sz="2000" dirty="0" smtClean="0">
                <a:solidFill>
                  <a:srgbClr val="0000FF"/>
                </a:solidFill>
              </a:rPr>
              <a:t>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i="1" dirty="0" err="1" smtClean="0">
                <a:solidFill>
                  <a:srgbClr val="007E39"/>
                </a:solidFill>
              </a:rPr>
              <a:t>baggy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s’inspire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celui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porté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dirty="0" smtClean="0">
                <a:latin typeface="Bradley Hand ITC" pitchFamily="66" charset="0"/>
              </a:rPr>
              <a:t>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of/by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one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…………….……….……………………………………………………………………………………………………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détenus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prisons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américaines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b="1" dirty="0">
                <a:solidFill>
                  <a:srgbClr val="0000FF"/>
                </a:solidFill>
              </a:rPr>
              <a:t>C</a:t>
            </a:r>
            <a:r>
              <a:rPr lang="fr-FR" sz="2000" dirty="0" smtClean="0">
                <a:solidFill>
                  <a:srgbClr val="0000FF"/>
                </a:solidFill>
              </a:rPr>
              <a:t>eux-ci</a:t>
            </a:r>
            <a:r>
              <a:rPr lang="fr-FR" sz="2000" dirty="0" smtClean="0"/>
              <a:t> sont </a:t>
            </a:r>
            <a:r>
              <a:rPr lang="fr-FR" sz="2000" u="sng" dirty="0" smtClean="0">
                <a:solidFill>
                  <a:srgbClr val="0000FF"/>
                </a:solidFill>
              </a:rPr>
              <a:t>en</a:t>
            </a:r>
            <a:r>
              <a:rPr lang="fr-FR" sz="2000" u="sng" dirty="0" smtClean="0"/>
              <a:t> </a:t>
            </a: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effet</a:t>
            </a:r>
            <a:r>
              <a:rPr lang="fr-FR" sz="2000" u="sng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err="1">
                <a:latin typeface="Bradley Hand ITC" pitchFamily="66" charset="0"/>
              </a:rPr>
              <a:t>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dirty="0" smtClean="0">
                <a:latin typeface="Bradley Hand ITC" pitchFamily="66" charset="0"/>
              </a:rPr>
              <a:t>…….……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The..latter</a:t>
            </a:r>
            <a:r>
              <a:rPr lang="fr-FR" sz="1600" b="1" dirty="0" smtClean="0">
                <a:latin typeface="Bradley Hand ITC" pitchFamily="66" charset="0"/>
              </a:rPr>
              <a:t>.……………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fact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privés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 leur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ceinture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mesure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sécurité</a:t>
            </a:r>
            <a:r>
              <a:rPr lang="fr-FR" sz="28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…………….………………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….………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et leur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tombe ainsi </a:t>
            </a:r>
            <a:r>
              <a:rPr lang="fr-FR" sz="2000" dirty="0" smtClean="0">
                <a:solidFill>
                  <a:srgbClr val="0000FF"/>
                </a:solidFill>
              </a:rPr>
              <a:t>sur les </a:t>
            </a:r>
            <a:r>
              <a:rPr lang="fr-FR" sz="2000" dirty="0" smtClean="0"/>
              <a:t>hanches</a:t>
            </a:r>
            <a:r>
              <a:rPr lang="fr-FR" sz="2800" b="1" dirty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09613" y="1649413"/>
            <a:ext cx="7985125" cy="4708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fr-FR" i="1"/>
              <a:t>Forme passive SE + verbe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/>
              <a:t>Le </a:t>
            </a:r>
            <a:r>
              <a:rPr lang="fr-FR" i="1"/>
              <a:t>baggy</a:t>
            </a:r>
            <a:r>
              <a:rPr lang="fr-FR"/>
              <a:t> </a:t>
            </a:r>
            <a:r>
              <a:rPr lang="fr-FR" b="1">
                <a:solidFill>
                  <a:srgbClr val="DD6909"/>
                </a:solidFill>
              </a:rPr>
              <a:t>s’inspire</a:t>
            </a:r>
            <a:r>
              <a:rPr lang="fr-FR"/>
              <a:t> de  = </a:t>
            </a:r>
            <a:r>
              <a:rPr lang="fr-FR" i="1">
                <a:latin typeface="Bookman Old Style" pitchFamily="18" charset="0"/>
              </a:rPr>
              <a:t>was inspired by</a:t>
            </a:r>
          </a:p>
          <a:p>
            <a:pPr algn="just" eaLnBrk="1" hangingPunct="1">
              <a:lnSpc>
                <a:spcPts val="3000"/>
              </a:lnSpc>
            </a:pPr>
            <a:endParaRPr lang="fr-FR">
              <a:solidFill>
                <a:srgbClr val="0000FF"/>
              </a:solidFill>
            </a:endParaRPr>
          </a:p>
          <a:p>
            <a:pPr eaLnBrk="1" hangingPunct="1">
              <a:lnSpc>
                <a:spcPts val="3000"/>
              </a:lnSpc>
            </a:pPr>
            <a:r>
              <a:rPr lang="fr-FR"/>
              <a:t>les </a:t>
            </a:r>
            <a:r>
              <a:rPr lang="fr-FR" b="1">
                <a:solidFill>
                  <a:srgbClr val="DD6909"/>
                </a:solidFill>
              </a:rPr>
              <a:t>détenus</a:t>
            </a:r>
            <a:r>
              <a:rPr lang="fr-FR"/>
              <a:t> n. ( </a:t>
            </a:r>
            <a:r>
              <a:rPr lang="fr-FR" i="1">
                <a:latin typeface="Bookman Old Style" pitchFamily="18" charset="0"/>
              </a:rPr>
              <a:t>pp of </a:t>
            </a:r>
            <a:r>
              <a:rPr lang="fr-FR">
                <a:latin typeface="Bookman Old Style" pitchFamily="18" charset="0"/>
              </a:rPr>
              <a:t>detenir  </a:t>
            </a:r>
            <a:r>
              <a:rPr lang="fr-FR" i="1">
                <a:latin typeface="Bookman Old Style" pitchFamily="18" charset="0"/>
              </a:rPr>
              <a:t>to</a:t>
            </a:r>
            <a:r>
              <a:rPr lang="fr-FR">
                <a:latin typeface="Bookman Old Style" pitchFamily="18" charset="0"/>
              </a:rPr>
              <a:t> </a:t>
            </a:r>
            <a:r>
              <a:rPr lang="fr-FR" i="1">
                <a:latin typeface="Bookman Old Style" pitchFamily="18" charset="0"/>
              </a:rPr>
              <a:t>detain </a:t>
            </a:r>
            <a:r>
              <a:rPr lang="fr-FR"/>
              <a:t>) = </a:t>
            </a:r>
            <a:r>
              <a:rPr lang="fr-FR">
                <a:latin typeface="Bookman Old Style" pitchFamily="18" charset="0"/>
              </a:rPr>
              <a:t>people  in detention </a:t>
            </a:r>
            <a:r>
              <a:rPr lang="fr-FR"/>
              <a:t>= </a:t>
            </a:r>
          </a:p>
          <a:p>
            <a:pPr eaLnBrk="1" hangingPunct="1">
              <a:lnSpc>
                <a:spcPts val="3000"/>
              </a:lnSpc>
            </a:pPr>
            <a:r>
              <a:rPr lang="fr-FR"/>
              <a:t>                                                                                                      (</a:t>
            </a:r>
            <a:r>
              <a:rPr lang="fr-FR">
                <a:latin typeface="Bookman Old Style" pitchFamily="18" charset="0"/>
              </a:rPr>
              <a:t>Inmates</a:t>
            </a:r>
            <a:r>
              <a:rPr lang="fr-FR"/>
              <a:t>)               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 b="1">
                <a:solidFill>
                  <a:srgbClr val="DD6909"/>
                </a:solidFill>
              </a:rPr>
              <a:t>porté</a:t>
            </a:r>
            <a:r>
              <a:rPr lang="fr-FR"/>
              <a:t> par    (</a:t>
            </a:r>
            <a:r>
              <a:rPr lang="fr-FR" i="1">
                <a:latin typeface="Bookman Old Style" pitchFamily="18" charset="0"/>
              </a:rPr>
              <a:t>pp of porter </a:t>
            </a:r>
            <a:r>
              <a:rPr lang="fr-FR">
                <a:latin typeface="Bookman Old Style" pitchFamily="18" charset="0"/>
              </a:rPr>
              <a:t>(to carry/to wear</a:t>
            </a:r>
            <a:r>
              <a:rPr lang="fr-FR"/>
              <a:t>) </a:t>
            </a:r>
            <a:r>
              <a:rPr lang="fr-FR">
                <a:latin typeface="Bookman Old Style" pitchFamily="18" charset="0"/>
              </a:rPr>
              <a:t>= worn by   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 i="1"/>
              <a:t>                   </a:t>
            </a:r>
            <a:r>
              <a:rPr lang="fr-FR" i="1">
                <a:latin typeface="Bookman Old Style" pitchFamily="18" charset="0"/>
              </a:rPr>
              <a:t>portage = carriage / transport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 b="1">
                <a:solidFill>
                  <a:srgbClr val="DD6909"/>
                </a:solidFill>
              </a:rPr>
              <a:t>privés</a:t>
            </a:r>
            <a:r>
              <a:rPr lang="fr-FR"/>
              <a:t> de   </a:t>
            </a:r>
            <a:r>
              <a:rPr lang="fr-FR">
                <a:solidFill>
                  <a:srgbClr val="0000FF"/>
                </a:solidFill>
              </a:rPr>
              <a:t>= </a:t>
            </a:r>
            <a:r>
              <a:rPr lang="fr-FR"/>
              <a:t>pp of priver (to deprive)  deprived of</a:t>
            </a:r>
          </a:p>
          <a:p>
            <a:pPr algn="just" eaLnBrk="1" hangingPunct="1">
              <a:lnSpc>
                <a:spcPts val="3000"/>
              </a:lnSpc>
            </a:pPr>
            <a:endParaRPr lang="fr-FR">
              <a:solidFill>
                <a:srgbClr val="0000FF"/>
              </a:solidFill>
            </a:endParaRPr>
          </a:p>
          <a:p>
            <a:pPr algn="just" eaLnBrk="1" hangingPunct="1">
              <a:lnSpc>
                <a:spcPts val="3000"/>
              </a:lnSpc>
            </a:pPr>
            <a:endParaRPr lang="fr-FR">
              <a:solidFill>
                <a:srgbClr val="0000FF"/>
              </a:solidFill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>
                <a:solidFill>
                  <a:srgbClr val="DD6909"/>
                </a:solidFill>
              </a:rPr>
              <a:t>ceinture</a:t>
            </a:r>
            <a:r>
              <a:rPr lang="fr-FR" b="1">
                <a:solidFill>
                  <a:srgbClr val="2C4D76"/>
                </a:solidFill>
              </a:rPr>
              <a:t> </a:t>
            </a:r>
            <a:r>
              <a:rPr lang="fr-FR"/>
              <a:t>n.</a:t>
            </a:r>
            <a:r>
              <a:rPr lang="fr-FR" b="1">
                <a:solidFill>
                  <a:srgbClr val="2C4D76"/>
                </a:solidFill>
              </a:rPr>
              <a:t>  </a:t>
            </a:r>
            <a:r>
              <a:rPr lang="fr-FR"/>
              <a:t>=  belt                </a:t>
            </a:r>
            <a:r>
              <a:rPr lang="fr-FR" i="1">
                <a:latin typeface="Bookman Old Style" pitchFamily="18" charset="0"/>
              </a:rPr>
              <a:t>a cincture (kind of belt)</a:t>
            </a:r>
            <a:endParaRPr lang="fr-FR" sz="2400" b="1" i="1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/>
              <a:t> </a:t>
            </a:r>
            <a:endParaRPr lang="en-US"/>
          </a:p>
        </p:txBody>
      </p:sp>
      <p:pic>
        <p:nvPicPr>
          <p:cNvPr id="17412" name="Picture 2" descr="http://t2.gstatic.com/images?q=tbn:ANd9GcSVeQsHPFuSZ9Hsas-p_-wryuOpIvMhtJ3wcI0tE6FqU-NwG-3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22813"/>
            <a:ext cx="2376488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http://t0.gstatic.com/images?q=tbn:ANd9GcQmTWc0vXWFSIf9Jz-q8V5sM1y6fNv-jLEzoq14Hy3siai116Bt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est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>
                <a:solidFill>
                  <a:srgbClr val="007E39"/>
                </a:solidFill>
              </a:rPr>
              <a:t>origine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which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…..……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of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     	 </a:t>
            </a:r>
            <a:r>
              <a:rPr lang="fr-FR" sz="2000" b="1" dirty="0">
                <a:solidFill>
                  <a:srgbClr val="0000FF"/>
                </a:solidFill>
              </a:rPr>
              <a:t>L</a:t>
            </a:r>
            <a:r>
              <a:rPr lang="fr-FR" sz="2000" dirty="0" smtClean="0">
                <a:solidFill>
                  <a:srgbClr val="0000FF"/>
                </a:solidFill>
              </a:rPr>
              <a:t>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i="1" dirty="0" err="1" smtClean="0">
                <a:solidFill>
                  <a:srgbClr val="007E39"/>
                </a:solidFill>
              </a:rPr>
              <a:t>baggy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s’inspire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celui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porté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was.inspired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of/by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worn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…………….……….……………………………………………………………………………………………………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détenus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prisons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américaines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b="1" dirty="0">
                <a:solidFill>
                  <a:srgbClr val="0000FF"/>
                </a:solidFill>
              </a:rPr>
              <a:t>C</a:t>
            </a:r>
            <a:r>
              <a:rPr lang="fr-FR" sz="2000" dirty="0" smtClean="0">
                <a:solidFill>
                  <a:srgbClr val="0000FF"/>
                </a:solidFill>
              </a:rPr>
              <a:t>eux-ci</a:t>
            </a:r>
            <a:r>
              <a:rPr lang="fr-FR" sz="2000" dirty="0" smtClean="0"/>
              <a:t> sont </a:t>
            </a:r>
            <a:r>
              <a:rPr lang="fr-FR" sz="2000" u="sng" dirty="0" smtClean="0">
                <a:solidFill>
                  <a:srgbClr val="0000FF"/>
                </a:solidFill>
              </a:rPr>
              <a:t>en</a:t>
            </a:r>
            <a:r>
              <a:rPr lang="fr-FR" sz="2000" u="sng" dirty="0" smtClean="0"/>
              <a:t> </a:t>
            </a: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effet</a:t>
            </a:r>
            <a:r>
              <a:rPr lang="fr-FR" sz="2000" u="sng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inmates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err="1">
                <a:latin typeface="Bradley Hand ITC" pitchFamily="66" charset="0"/>
              </a:rPr>
              <a:t>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dirty="0" smtClean="0">
                <a:latin typeface="Bradley Hand ITC" pitchFamily="66" charset="0"/>
              </a:rPr>
              <a:t>…….……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The..latter</a:t>
            </a:r>
            <a:r>
              <a:rPr lang="fr-FR" sz="1600" b="1" dirty="0" smtClean="0">
                <a:latin typeface="Bradley Hand ITC" pitchFamily="66" charset="0"/>
              </a:rPr>
              <a:t>.……………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fact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privés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 leur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ceinture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mesure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sécurité</a:t>
            </a:r>
            <a:r>
              <a:rPr lang="fr-FR" sz="28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deprived</a:t>
            </a:r>
            <a:r>
              <a:rPr lang="fr-FR" sz="1600" b="1" dirty="0" smtClean="0">
                <a:latin typeface="Bradley Hand ITC" pitchFamily="66" charset="0"/>
              </a:rPr>
              <a:t>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belt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….………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et leur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tombe ainsi </a:t>
            </a:r>
            <a:r>
              <a:rPr lang="fr-FR" sz="2000" dirty="0" smtClean="0">
                <a:solidFill>
                  <a:srgbClr val="0000FF"/>
                </a:solidFill>
              </a:rPr>
              <a:t>sur les </a:t>
            </a:r>
            <a:r>
              <a:rPr lang="fr-FR" sz="2000" dirty="0" smtClean="0"/>
              <a:t>hanches</a:t>
            </a:r>
            <a:r>
              <a:rPr lang="fr-FR" sz="2800" b="1" dirty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Mots opaques</a:t>
            </a:r>
            <a:endParaRPr lang="en-US" sz="6000" b="1" dirty="0" smtClean="0">
              <a:solidFill>
                <a:srgbClr val="FF0000"/>
              </a:solidFill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3203575" y="3500438"/>
            <a:ext cx="5329238" cy="1657350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70C0"/>
                </a:solidFill>
              </a:rPr>
              <a:t>      </a:t>
            </a:r>
            <a:r>
              <a:rPr lang="fr-FR" sz="2800" b="1" smtClean="0">
                <a:solidFill>
                  <a:srgbClr val="FF0000"/>
                </a:solidFill>
              </a:rPr>
              <a:t>Red Light words</a:t>
            </a: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                (Stop)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  <p:pic>
        <p:nvPicPr>
          <p:cNvPr id="19461" name="Picture 2" descr="http://img.over-blog.com/211x234/0/51/50/01/piste-routiere/feu_rou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76475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Objectifs</a:t>
            </a:r>
            <a:endParaRPr lang="en-US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2700338" y="2006600"/>
            <a:ext cx="5903912" cy="4302125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latin typeface="Arial Rounded MT Bold"/>
              </a:rPr>
              <a:t>    In this lesson students will learn: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8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     </a:t>
            </a: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S</a:t>
            </a:r>
            <a:r>
              <a:rPr lang="en-GB" sz="2000" b="1" dirty="0" smtClean="0">
                <a:solidFill>
                  <a:schemeClr val="accent1"/>
                </a:solidFill>
                <a:latin typeface="Arial Rounded MT Bold"/>
              </a:rPr>
              <a:t>K</a:t>
            </a: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ILL</a:t>
            </a: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:</a:t>
            </a:r>
            <a:r>
              <a:rPr lang="en-GB" sz="2000" dirty="0" smtClean="0">
                <a:latin typeface="Arial Rounded MT Bold"/>
              </a:rPr>
              <a:t> 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latin typeface="Arial Rounded MT Bold"/>
              </a:rPr>
              <a:t>Look  for English </a:t>
            </a: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COGNATES</a:t>
            </a:r>
          </a:p>
          <a:p>
            <a:pPr marL="342900" lvl="1" indent="-342900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latin typeface="Arial Rounded MT Bold"/>
              </a:rPr>
              <a:t>        Look  for  </a:t>
            </a: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 CONNECTORS</a:t>
            </a:r>
          </a:p>
          <a:p>
            <a:pPr marL="342900" lvl="1" indent="-342900" eaLnBrk="1" hangingPunct="1">
              <a:buFont typeface="Arial" pitchFamily="34" charset="0"/>
              <a:buNone/>
              <a:defRPr/>
            </a:pPr>
            <a:endParaRPr lang="en-GB" sz="16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     </a:t>
            </a: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LANGUAGE</a:t>
            </a: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: 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TOOL WORDS </a:t>
            </a:r>
            <a:r>
              <a:rPr lang="en-GB" sz="1600" dirty="0" smtClean="0">
                <a:latin typeface="Arial Rounded MT Bold"/>
              </a:rPr>
              <a:t>demonstrative pronouns (</a:t>
            </a:r>
            <a:r>
              <a:rPr lang="en-GB" sz="1600" dirty="0" err="1" smtClean="0">
                <a:latin typeface="Arial Rounded MT Bold"/>
              </a:rPr>
              <a:t>celui</a:t>
            </a:r>
            <a:r>
              <a:rPr lang="en-GB" sz="1600" dirty="0" smtClean="0">
                <a:latin typeface="Arial Rounded MT Bold"/>
              </a:rPr>
              <a:t>, </a:t>
            </a:r>
            <a:r>
              <a:rPr lang="en-GB" sz="1600" dirty="0" err="1" smtClean="0">
                <a:latin typeface="Arial Rounded MT Bold"/>
              </a:rPr>
              <a:t>ceux</a:t>
            </a:r>
            <a:r>
              <a:rPr lang="en-GB" sz="1600" dirty="0" smtClean="0">
                <a:latin typeface="Arial Rounded MT Bold"/>
              </a:rPr>
              <a:t>-ci)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PASSIVE FORM </a:t>
            </a:r>
            <a:r>
              <a:rPr lang="en-GB" sz="1600" dirty="0" smtClean="0">
                <a:latin typeface="Arial Rounded MT Bold"/>
              </a:rPr>
              <a:t>with SE (</a:t>
            </a:r>
            <a:r>
              <a:rPr lang="en-GB" sz="1600" dirty="0" err="1" smtClean="0">
                <a:latin typeface="Arial Rounded MT Bold"/>
              </a:rPr>
              <a:t>s’inspire</a:t>
            </a:r>
            <a:r>
              <a:rPr lang="en-GB" sz="1600" dirty="0" smtClean="0">
                <a:latin typeface="Arial Rounded MT Bold"/>
              </a:rPr>
              <a:t> de) </a:t>
            </a:r>
          </a:p>
          <a:p>
            <a:pPr lvl="1" eaLnBrk="1" hangingPunct="1"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3D6AA1"/>
              </a:solidFill>
              <a:latin typeface="Arial Rounded MT Bold"/>
            </a:endParaRP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VOCAB</a:t>
            </a:r>
            <a:r>
              <a:rPr lang="en-GB" sz="800" dirty="0" smtClean="0">
                <a:solidFill>
                  <a:srgbClr val="3D6AA1"/>
                </a:solidFill>
                <a:latin typeface="Arial Rounded MT Bold"/>
              </a:rPr>
              <a:t>: 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>
                <a:solidFill>
                  <a:schemeClr val="accent1"/>
                </a:solidFill>
                <a:latin typeface="Arial Rounded MT Bold"/>
              </a:rPr>
              <a:t>PAST PARTICIPLES </a:t>
            </a:r>
            <a:r>
              <a:rPr lang="en-GB" sz="1600" dirty="0">
                <a:latin typeface="Arial Rounded MT Bold"/>
              </a:rPr>
              <a:t>used as adjectives or nouns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>
                <a:solidFill>
                  <a:schemeClr val="accent1"/>
                </a:solidFill>
                <a:latin typeface="Arial Rounded MT Bold"/>
              </a:rPr>
              <a:t>CONNECTORS </a:t>
            </a:r>
            <a:r>
              <a:rPr lang="en-GB" sz="1600" dirty="0">
                <a:latin typeface="Arial Rounded MT Bold"/>
              </a:rPr>
              <a:t>en </a:t>
            </a:r>
            <a:r>
              <a:rPr lang="en-GB" sz="1600" dirty="0" err="1">
                <a:latin typeface="Arial Rounded MT Bold"/>
              </a:rPr>
              <a:t>effet</a:t>
            </a:r>
            <a:r>
              <a:rPr lang="en-GB" sz="1600" dirty="0">
                <a:latin typeface="Arial Rounded MT Bold"/>
              </a:rPr>
              <a:t> / </a:t>
            </a:r>
            <a:r>
              <a:rPr lang="en-GB" sz="1600" dirty="0" err="1" smtClean="0">
                <a:latin typeface="Arial Rounded MT Bold"/>
              </a:rPr>
              <a:t>ceux</a:t>
            </a:r>
            <a:r>
              <a:rPr lang="en-GB" sz="1600" dirty="0" smtClean="0">
                <a:latin typeface="Arial Rounded MT Bold"/>
              </a:rPr>
              <a:t>-ci </a:t>
            </a:r>
            <a:r>
              <a:rPr lang="en-GB" sz="1600" dirty="0">
                <a:latin typeface="Arial Rounded MT Bold"/>
              </a:rPr>
              <a:t>/ </a:t>
            </a:r>
            <a:r>
              <a:rPr lang="en-GB" sz="1600" dirty="0" err="1">
                <a:latin typeface="Arial Rounded MT Bold"/>
              </a:rPr>
              <a:t>ainsi</a:t>
            </a:r>
            <a:endParaRPr lang="en-GB" sz="1600" dirty="0">
              <a:latin typeface="Arial Rounded MT Bold"/>
            </a:endParaRPr>
          </a:p>
          <a:p>
            <a:pPr lvl="1" eaLnBrk="1" hangingPunct="1">
              <a:buFont typeface="Arial" pitchFamily="34" charset="0"/>
              <a:buNone/>
              <a:defRPr/>
            </a:pPr>
            <a:endParaRPr lang="en-GB" sz="800" dirty="0" smtClean="0">
              <a:solidFill>
                <a:srgbClr val="3D6AA1"/>
              </a:solidFill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GB" sz="8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GB" sz="8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     </a:t>
            </a:r>
            <a:endParaRPr lang="en-US" sz="1600" dirty="0" smtClean="0">
              <a:latin typeface="Arial Rounded MT Bold"/>
            </a:endParaRPr>
          </a:p>
        </p:txBody>
      </p:sp>
      <p:pic>
        <p:nvPicPr>
          <p:cNvPr id="3077" name="Picture 4" descr="http://t0.gstatic.com/images?q=tbn:ANd9GcRNopDfXAsQPMJ8RbA_Z1bqzYqd_AisKyeg9ML4vPDlBIlOsmut5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3" y="129381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est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>
                <a:solidFill>
                  <a:srgbClr val="007E39"/>
                </a:solidFill>
              </a:rPr>
              <a:t>origine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which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…..……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of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     	 </a:t>
            </a:r>
            <a:r>
              <a:rPr lang="fr-FR" sz="2000" b="1" dirty="0">
                <a:solidFill>
                  <a:srgbClr val="0000FF"/>
                </a:solidFill>
              </a:rPr>
              <a:t>L</a:t>
            </a:r>
            <a:r>
              <a:rPr lang="fr-FR" sz="2000" dirty="0" smtClean="0">
                <a:solidFill>
                  <a:srgbClr val="0000FF"/>
                </a:solidFill>
              </a:rPr>
              <a:t>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i="1" dirty="0" err="1" smtClean="0">
                <a:solidFill>
                  <a:srgbClr val="007E39"/>
                </a:solidFill>
              </a:rPr>
              <a:t>baggy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s’inspire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celui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porté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was.inspired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of/by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worn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…………….……….……………………………………………………………………………………………………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détenus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prisons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américaines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b="1" dirty="0">
                <a:solidFill>
                  <a:srgbClr val="0000FF"/>
                </a:solidFill>
              </a:rPr>
              <a:t>C</a:t>
            </a:r>
            <a:r>
              <a:rPr lang="fr-FR" sz="2000" dirty="0" smtClean="0">
                <a:solidFill>
                  <a:srgbClr val="0000FF"/>
                </a:solidFill>
              </a:rPr>
              <a:t>eux-ci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dirty="0" smtClean="0"/>
              <a:t> </a:t>
            </a:r>
            <a:r>
              <a:rPr lang="fr-FR" sz="2000" u="sng" dirty="0" smtClean="0">
                <a:solidFill>
                  <a:srgbClr val="0000FF"/>
                </a:solidFill>
              </a:rPr>
              <a:t>en</a:t>
            </a:r>
            <a:r>
              <a:rPr lang="fr-FR" sz="2000" u="sng" dirty="0" smtClean="0"/>
              <a:t> </a:t>
            </a: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effet</a:t>
            </a:r>
            <a:r>
              <a:rPr lang="fr-FR" sz="2000" u="sng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inmates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err="1">
                <a:latin typeface="Bradley Hand ITC" pitchFamily="66" charset="0"/>
              </a:rPr>
              <a:t>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dirty="0" smtClean="0">
                <a:latin typeface="Bradley Hand ITC" pitchFamily="66" charset="0"/>
              </a:rPr>
              <a:t>…….……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The..latter</a:t>
            </a:r>
            <a:r>
              <a:rPr lang="fr-FR" sz="1600" b="1" dirty="0" smtClean="0">
                <a:latin typeface="Bradley Hand ITC" pitchFamily="66" charset="0"/>
              </a:rPr>
              <a:t>.……………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fact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privés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 leur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ceinture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mesure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sécurité</a:t>
            </a:r>
            <a:r>
              <a:rPr lang="fr-FR" sz="28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deprived</a:t>
            </a:r>
            <a:r>
              <a:rPr lang="fr-FR" sz="1600" b="1" dirty="0" smtClean="0">
                <a:latin typeface="Bradley Hand ITC" pitchFamily="66" charset="0"/>
              </a:rPr>
              <a:t>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belt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….………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et leur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tombe ainsi </a:t>
            </a:r>
            <a:r>
              <a:rPr lang="fr-FR" sz="2000" dirty="0" smtClean="0">
                <a:solidFill>
                  <a:srgbClr val="0000FF"/>
                </a:solidFill>
              </a:rPr>
              <a:t>sur les </a:t>
            </a:r>
            <a:r>
              <a:rPr lang="fr-FR" sz="2000" b="1" dirty="0" smtClean="0">
                <a:solidFill>
                  <a:srgbClr val="FF0000"/>
                </a:solidFill>
              </a:rPr>
              <a:t>hanches</a:t>
            </a:r>
            <a:r>
              <a:rPr lang="fr-FR" sz="2800" b="1" dirty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>
                <a:solidFill>
                  <a:srgbClr val="0000FF"/>
                </a:solidFill>
              </a:rPr>
              <a:t>uelle</a:t>
            </a:r>
            <a:r>
              <a:rPr lang="fr-FR" sz="2000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est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l’</a:t>
            </a:r>
            <a:r>
              <a:rPr lang="fr-FR" sz="2000" dirty="0">
                <a:solidFill>
                  <a:srgbClr val="007E39"/>
                </a:solidFill>
              </a:rPr>
              <a:t>origine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FF"/>
                </a:solidFill>
              </a:rPr>
              <a:t>du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which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…..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  <a:ea typeface="+mn-ea"/>
                <a:cs typeface="+mn-cs"/>
              </a:rPr>
              <a:t>is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  <a:ea typeface="+mn-ea"/>
                <a:cs typeface="+mn-cs"/>
              </a:rPr>
              <a:t>origin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of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     	 </a:t>
            </a:r>
            <a:r>
              <a:rPr lang="fr-FR" sz="2000" b="1" dirty="0">
                <a:solidFill>
                  <a:srgbClr val="0000FF"/>
                </a:solidFill>
              </a:rPr>
              <a:t>L</a:t>
            </a:r>
            <a:r>
              <a:rPr lang="fr-FR" sz="2000" dirty="0" smtClean="0">
                <a:solidFill>
                  <a:srgbClr val="0000FF"/>
                </a:solidFill>
              </a:rPr>
              <a:t>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i="1" dirty="0" err="1" smtClean="0">
                <a:solidFill>
                  <a:srgbClr val="007E39"/>
                </a:solidFill>
              </a:rPr>
              <a:t>baggy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s’inspire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celui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porté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was.inspired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of/by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worn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…………….……….……………………………………………………………………………………………………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détenus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prisons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américaines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b="1" dirty="0">
                <a:solidFill>
                  <a:srgbClr val="0000FF"/>
                </a:solidFill>
              </a:rPr>
              <a:t>C</a:t>
            </a:r>
            <a:r>
              <a:rPr lang="fr-FR" sz="2000" dirty="0" smtClean="0">
                <a:solidFill>
                  <a:srgbClr val="0000FF"/>
                </a:solidFill>
              </a:rPr>
              <a:t>eux-ci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dirty="0" smtClean="0"/>
              <a:t> </a:t>
            </a:r>
            <a:r>
              <a:rPr lang="fr-FR" sz="2000" u="sng" dirty="0" smtClean="0">
                <a:solidFill>
                  <a:srgbClr val="0000FF"/>
                </a:solidFill>
              </a:rPr>
              <a:t>en</a:t>
            </a:r>
            <a:r>
              <a:rPr lang="fr-FR" sz="2000" u="sng" dirty="0" smtClean="0"/>
              <a:t> </a:t>
            </a: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effet</a:t>
            </a:r>
            <a:r>
              <a:rPr lang="fr-FR" sz="2000" u="sng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inmates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err="1">
                <a:latin typeface="Bradley Hand ITC" pitchFamily="66" charset="0"/>
              </a:rPr>
              <a:t>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dirty="0" smtClean="0">
                <a:latin typeface="Bradley Hand ITC" pitchFamily="66" charset="0"/>
              </a:rPr>
              <a:t>…….……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The..latter</a:t>
            </a:r>
            <a:r>
              <a:rPr lang="fr-FR" sz="1600" b="1" dirty="0" smtClean="0">
                <a:latin typeface="Bradley Hand ITC" pitchFamily="66" charset="0"/>
              </a:rPr>
              <a:t>.…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are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fact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privés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 leur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ceinture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par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mesure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de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E39"/>
                </a:solidFill>
              </a:rPr>
              <a:t>sécurité</a:t>
            </a:r>
            <a:r>
              <a:rPr lang="fr-FR" sz="28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deprived</a:t>
            </a:r>
            <a:r>
              <a:rPr lang="fr-FR" sz="1600" b="1" dirty="0" smtClean="0">
                <a:latin typeface="Bradley Hand ITC" pitchFamily="66" charset="0"/>
              </a:rPr>
              <a:t>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belt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by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….………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et leur </a:t>
            </a:r>
            <a:r>
              <a:rPr lang="fr-FR" sz="2000" dirty="0" smtClean="0">
                <a:solidFill>
                  <a:srgbClr val="007E39"/>
                </a:solidFill>
              </a:rPr>
              <a:t>pantalon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tombe ainsi </a:t>
            </a:r>
            <a:r>
              <a:rPr lang="fr-FR" sz="2000" dirty="0" smtClean="0">
                <a:solidFill>
                  <a:srgbClr val="0000FF"/>
                </a:solidFill>
              </a:rPr>
              <a:t>sur les </a:t>
            </a:r>
            <a:r>
              <a:rPr lang="fr-FR" sz="2000" b="1" dirty="0" smtClean="0">
                <a:solidFill>
                  <a:srgbClr val="FF0000"/>
                </a:solidFill>
              </a:rPr>
              <a:t>hanches</a:t>
            </a:r>
            <a:r>
              <a:rPr lang="fr-FR" sz="2800" b="1" dirty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falls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thus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on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hips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47813" y="1916113"/>
            <a:ext cx="7150100" cy="367347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Construction </a:t>
            </a:r>
            <a:b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des </a:t>
            </a:r>
            <a:b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phrases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  <p:pic>
        <p:nvPicPr>
          <p:cNvPr id="22532" name="Picture 2" descr="http://joueclub-bressuire.fr/imagesproduit/cubes_bois_constru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Le baggy s’</a:t>
            </a:r>
            <a:r>
              <a:rPr lang="fr-FR" sz="2000" b="1" smtClean="0">
                <a:solidFill>
                  <a:srgbClr val="FF0000"/>
                </a:solidFill>
              </a:rPr>
              <a:t>inspire</a:t>
            </a:r>
            <a:r>
              <a:rPr lang="fr-FR" sz="2000" smtClean="0"/>
              <a:t> de celui porté par les détenus. </a:t>
            </a:r>
            <a:endParaRPr lang="en-GB" sz="200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>
                <a:latin typeface="Bookman Old Style" pitchFamily="18" charset="0"/>
              </a:rPr>
              <a:t>Celui</a:t>
            </a:r>
            <a:r>
              <a:rPr lang="fr-FR" sz="2000" smtClean="0">
                <a:latin typeface="Bookman Old Style" pitchFamily="18" charset="0"/>
              </a:rPr>
              <a:t> remplace </a:t>
            </a:r>
            <a:r>
              <a:rPr lang="fr-FR" sz="2000" b="1" smtClean="0">
                <a:latin typeface="Bookman Old Style" pitchFamily="18" charset="0"/>
              </a:rPr>
              <a:t>le pantalon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Le </a:t>
            </a:r>
            <a:r>
              <a:rPr lang="fr-FR" sz="2000" dirty="0" err="1"/>
              <a:t>baggy</a:t>
            </a:r>
            <a:r>
              <a:rPr lang="fr-FR" sz="2000" dirty="0"/>
              <a:t> s’</a:t>
            </a:r>
            <a:r>
              <a:rPr lang="fr-FR" sz="2000" b="1" dirty="0">
                <a:solidFill>
                  <a:srgbClr val="FF0000"/>
                </a:solidFill>
              </a:rPr>
              <a:t>inspire</a:t>
            </a:r>
            <a:r>
              <a:rPr lang="fr-FR" sz="2000" dirty="0"/>
              <a:t> de celui porté par les détenus. </a:t>
            </a:r>
            <a:endParaRPr lang="en-GB" sz="2000" dirty="0"/>
          </a:p>
          <a:p>
            <a:pPr marL="0" indent="0">
              <a:buFont typeface="Arial" pitchFamily="34" charset="0"/>
              <a:buNone/>
              <a:defRPr/>
            </a:pPr>
            <a:endParaRPr lang="fr-FR" sz="20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Le </a:t>
            </a:r>
            <a:r>
              <a:rPr lang="fr-FR" sz="2000" b="1" u="sng" dirty="0"/>
              <a:t>pantalon</a:t>
            </a:r>
            <a:r>
              <a:rPr lang="fr-FR" sz="2000" dirty="0"/>
              <a:t> </a:t>
            </a:r>
            <a:r>
              <a:rPr lang="fr-FR" sz="2000" dirty="0" err="1"/>
              <a:t>baggy</a:t>
            </a:r>
            <a:r>
              <a:rPr lang="fr-FR" sz="2000" dirty="0"/>
              <a:t> s’</a:t>
            </a:r>
            <a:r>
              <a:rPr lang="fr-FR" sz="2000" b="1" dirty="0">
                <a:solidFill>
                  <a:srgbClr val="FF0000"/>
                </a:solidFill>
              </a:rPr>
              <a:t>inspire</a:t>
            </a:r>
            <a:r>
              <a:rPr lang="fr-FR" sz="2000" dirty="0"/>
              <a:t> de celui porté par les détenus. </a:t>
            </a:r>
            <a:endParaRPr lang="en-GB" sz="20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Le </a:t>
            </a:r>
            <a:r>
              <a:rPr lang="fr-FR" sz="2000" dirty="0" err="1"/>
              <a:t>baggy</a:t>
            </a:r>
            <a:r>
              <a:rPr lang="fr-FR" sz="2000" dirty="0"/>
              <a:t> s’</a:t>
            </a:r>
            <a:r>
              <a:rPr lang="fr-FR" sz="2000" b="1" dirty="0">
                <a:solidFill>
                  <a:srgbClr val="FF0000"/>
                </a:solidFill>
              </a:rPr>
              <a:t>inspire</a:t>
            </a:r>
            <a:r>
              <a:rPr lang="fr-FR" sz="2000" dirty="0"/>
              <a:t> de celui porté par les détenus. </a:t>
            </a:r>
            <a:endParaRPr lang="en-GB" sz="2000" dirty="0"/>
          </a:p>
          <a:p>
            <a:pPr marL="0" indent="0">
              <a:buFont typeface="Arial" pitchFamily="34" charset="0"/>
              <a:buNone/>
              <a:defRPr/>
            </a:pPr>
            <a:endParaRPr lang="fr-FR" sz="20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Le </a:t>
            </a:r>
            <a:r>
              <a:rPr lang="fr-FR" sz="2000" dirty="0"/>
              <a:t>pantalon </a:t>
            </a:r>
            <a:r>
              <a:rPr lang="fr-FR" sz="2000" dirty="0" err="1"/>
              <a:t>baggy</a:t>
            </a:r>
            <a:r>
              <a:rPr lang="fr-FR" sz="2000" dirty="0"/>
              <a:t> s’</a:t>
            </a:r>
            <a:r>
              <a:rPr lang="fr-FR" sz="2000" b="1" dirty="0">
                <a:solidFill>
                  <a:srgbClr val="FF0000"/>
                </a:solidFill>
              </a:rPr>
              <a:t>inspire</a:t>
            </a:r>
            <a:r>
              <a:rPr lang="fr-FR" sz="2000" dirty="0"/>
              <a:t> de celui porté par les détenus. </a:t>
            </a:r>
            <a:endParaRPr lang="en-GB" sz="2000" dirty="0"/>
          </a:p>
          <a:p>
            <a:pPr marL="0" indent="0">
              <a:buFont typeface="Arial" pitchFamily="34" charset="0"/>
              <a:buNone/>
              <a:defRPr/>
            </a:pPr>
            <a:endParaRPr lang="fr-FR" sz="20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Le </a:t>
            </a:r>
            <a:r>
              <a:rPr lang="fr-FR" sz="2000" dirty="0"/>
              <a:t>pantalon </a:t>
            </a:r>
            <a:r>
              <a:rPr lang="fr-FR" sz="2000" dirty="0" err="1"/>
              <a:t>baggy</a:t>
            </a:r>
            <a:r>
              <a:rPr lang="fr-FR" sz="2000" dirty="0"/>
              <a:t> s’</a:t>
            </a:r>
            <a:r>
              <a:rPr lang="fr-FR" sz="2000" b="1" dirty="0">
                <a:solidFill>
                  <a:srgbClr val="FF0000"/>
                </a:solidFill>
              </a:rPr>
              <a:t>inspire</a:t>
            </a:r>
            <a:r>
              <a:rPr lang="fr-FR" sz="2000" dirty="0"/>
              <a:t> de celui porté par les détenus </a:t>
            </a:r>
            <a:r>
              <a:rPr lang="fr-FR" sz="2000" b="1" u="sng" dirty="0"/>
              <a:t>des prisons américaines</a:t>
            </a:r>
            <a:r>
              <a:rPr lang="fr-FR" sz="2000" dirty="0"/>
              <a:t>. </a:t>
            </a:r>
            <a:endParaRPr lang="en-GB" sz="20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662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u="sng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>
                <a:solidFill>
                  <a:srgbClr val="0070C0"/>
                </a:solidFill>
              </a:rPr>
              <a:t>1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400" b="1" smtClean="0"/>
              <a:t>           Le pantalon baggy </a:t>
            </a:r>
            <a:r>
              <a:rPr lang="fr-FR" sz="2400" b="1" smtClean="0">
                <a:solidFill>
                  <a:srgbClr val="FF0000"/>
                </a:solidFill>
              </a:rPr>
              <a:t>s’inspire</a:t>
            </a:r>
            <a:r>
              <a:rPr lang="fr-FR" sz="2400" b="1" smtClean="0"/>
              <a:t> </a:t>
            </a:r>
            <a:r>
              <a:rPr lang="fr-FR" sz="2400" smtClean="0"/>
              <a:t>de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                                  </a:t>
            </a:r>
            <a:r>
              <a:rPr lang="fr-FR" sz="2000" b="1" smtClean="0">
                <a:solidFill>
                  <a:srgbClr val="3D6AA1"/>
                </a:solidFill>
                <a:latin typeface="Andalus" pitchFamily="18" charset="-78"/>
                <a:cs typeface="Andalus" pitchFamily="18" charset="-78"/>
              </a:rPr>
              <a:t>pronom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>
              <a:solidFill>
                <a:srgbClr val="3D6AA1"/>
              </a:solidFill>
              <a:latin typeface="Andalus" pitchFamily="18" charset="-78"/>
              <a:cs typeface="Andalus" pitchFamily="18" charset="-78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400" smtClean="0"/>
              <a:t>                        </a:t>
            </a:r>
            <a:r>
              <a:rPr lang="fr-FR" sz="2400" b="1" smtClean="0"/>
              <a:t>celui</a:t>
            </a:r>
            <a:r>
              <a:rPr lang="fr-FR" sz="2400" smtClean="0"/>
              <a:t> porté par les détenus des prisons américaines.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           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>
                <a:solidFill>
                  <a:srgbClr val="0000FF"/>
                </a:solidFill>
              </a:rPr>
              <a:t>                                        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>
                <a:solidFill>
                  <a:srgbClr val="0000FF"/>
                </a:solidFill>
              </a:rPr>
              <a:t>                                        </a:t>
            </a:r>
            <a:r>
              <a:rPr lang="fr-FR" sz="2000" b="1" smtClean="0">
                <a:solidFill>
                  <a:srgbClr val="0070C0"/>
                </a:solidFill>
              </a:rPr>
              <a:t>2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>
                <a:latin typeface="+mn-lt"/>
                <a:cs typeface="+mn-cs"/>
              </a:rPr>
              <a:t>Type de relation  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5489576" y="2473325"/>
            <a:ext cx="431800" cy="5654675"/>
          </a:xfrm>
          <a:prstGeom prst="leftBrace">
            <a:avLst>
              <a:gd name="adj1" fmla="val 234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2332038" y="3429000"/>
            <a:ext cx="288925" cy="10080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2843213" y="765175"/>
            <a:ext cx="431800" cy="37433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76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Ceux-ci </a:t>
            </a:r>
            <a:r>
              <a:rPr lang="fr-FR" sz="2000" b="1" smtClean="0">
                <a:solidFill>
                  <a:srgbClr val="FF0000"/>
                </a:solidFill>
              </a:rPr>
              <a:t>sont</a:t>
            </a:r>
            <a:r>
              <a:rPr lang="fr-FR" sz="2000" b="1" smtClean="0"/>
              <a:t> </a:t>
            </a:r>
            <a:r>
              <a:rPr lang="fr-FR" sz="2000" smtClean="0"/>
              <a:t>privés de leur ceinture.</a:t>
            </a:r>
            <a:endParaRPr lang="en-GB" sz="8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GB" sz="8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/>
              <a:t>     Ceux-ci  </a:t>
            </a:r>
            <a:r>
              <a:rPr lang="fr-FR" sz="2000" smtClean="0"/>
              <a:t>= les </a:t>
            </a:r>
            <a:r>
              <a:rPr lang="fr-FR" sz="2000" b="1" smtClean="0"/>
              <a:t>détenus</a:t>
            </a:r>
            <a:r>
              <a:rPr lang="fr-FR" sz="2000" smtClean="0"/>
              <a:t>  (</a:t>
            </a:r>
            <a:r>
              <a:rPr lang="fr-FR" sz="2000" i="1" smtClean="0"/>
              <a:t>the inmates</a:t>
            </a:r>
            <a:r>
              <a:rPr lang="fr-FR" sz="2000" smtClean="0"/>
              <a:t>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privés de leur ceinture.</a:t>
            </a:r>
            <a:endParaRPr lang="en-GB" sz="8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b="1" u="sng" dirty="0" smtClean="0"/>
              <a:t>en effet </a:t>
            </a:r>
            <a:r>
              <a:rPr lang="fr-FR" sz="2000" dirty="0" smtClean="0"/>
              <a:t>privés de leur ceinture.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privés de leur ceinture.</a:t>
            </a:r>
            <a:endParaRPr lang="en-GB" sz="8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</a:t>
            </a:r>
            <a:r>
              <a:rPr lang="fr-FR" sz="2000" b="1" u="sng" dirty="0" smtClean="0"/>
              <a:t>par mesure de sécurité</a:t>
            </a:r>
            <a:r>
              <a:rPr lang="fr-FR" sz="2000" dirty="0" smtClean="0"/>
              <a:t>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 </a:t>
            </a:r>
            <a:endParaRPr lang="en-GB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 </a:t>
            </a:r>
            <a:endParaRPr lang="en-US" smtClean="0"/>
          </a:p>
        </p:txBody>
      </p:sp>
      <p:sp>
        <p:nvSpPr>
          <p:cNvPr id="4100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620713"/>
            <a:ext cx="7624763" cy="5329237"/>
          </a:xfrm>
          <a:solidFill>
            <a:schemeClr val="accent2"/>
          </a:solidFill>
        </p:spPr>
        <p:txBody>
          <a:bodyPr/>
          <a:lstStyle/>
          <a:p>
            <a:pPr marL="0" indent="715963" algn="just" eaLnBrk="1" hangingPunct="1">
              <a:buFont typeface="Arial" pitchFamily="34" charset="0"/>
              <a:buNone/>
              <a:defRPr/>
            </a:pPr>
            <a:endParaRPr lang="fr-FR" dirty="0" smtClean="0"/>
          </a:p>
          <a:p>
            <a:pPr marL="0" indent="0" algn="r">
              <a:buFont typeface="Arial" pitchFamily="34" charset="0"/>
              <a:buNone/>
              <a:defRPr/>
            </a:pPr>
            <a:r>
              <a:rPr lang="fr-FR" dirty="0" smtClean="0"/>
              <a:t>Quelle </a:t>
            </a:r>
            <a:r>
              <a:rPr lang="fr-FR" dirty="0"/>
              <a:t>est l’origine du </a:t>
            </a:r>
            <a:r>
              <a:rPr lang="fr-FR" i="1" dirty="0" err="1" smtClean="0"/>
              <a:t>baggy</a:t>
            </a:r>
            <a:r>
              <a:rPr lang="fr-FR" dirty="0"/>
              <a:t> </a:t>
            </a:r>
            <a:r>
              <a:rPr lang="fr-FR" dirty="0" smtClean="0"/>
              <a:t>?</a:t>
            </a:r>
          </a:p>
          <a:p>
            <a:pPr marL="0" indent="0" algn="r">
              <a:buFont typeface="Arial" pitchFamily="34" charset="0"/>
              <a:buNone/>
              <a:defRPr/>
            </a:pPr>
            <a:endParaRPr lang="fr-FR" dirty="0"/>
          </a:p>
          <a:p>
            <a:pPr marL="0" indent="0" algn="r">
              <a:buFont typeface="Arial" pitchFamily="34" charset="0"/>
              <a:buNone/>
              <a:defRPr/>
            </a:pPr>
            <a:endParaRPr lang="en-GB" dirty="0"/>
          </a:p>
          <a:p>
            <a:pPr marL="0" indent="0" algn="just">
              <a:buFont typeface="Arial" pitchFamily="34" charset="0"/>
              <a:buNone/>
              <a:defRPr/>
            </a:pPr>
            <a:r>
              <a:rPr lang="fr-FR" dirty="0"/>
              <a:t>Le pantalon </a:t>
            </a:r>
            <a:r>
              <a:rPr lang="fr-FR" i="1" dirty="0" err="1"/>
              <a:t>baggy</a:t>
            </a:r>
            <a:r>
              <a:rPr lang="fr-FR" dirty="0"/>
              <a:t> s’inspire de celui porté par les détenus des prisons américaines. Ceux-ci sont en effet privés de leur ceinture par mesure de sécurité, et leur pantalon tombe ainsi sur les hanches.</a:t>
            </a:r>
            <a:endParaRPr lang="en-GB" dirty="0"/>
          </a:p>
        </p:txBody>
      </p:sp>
      <p:pic>
        <p:nvPicPr>
          <p:cNvPr id="4101" name="Picture 4" descr="http://blackwomanspeaks.com/wp-content/uploads/2010/12/Bagg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738" y="260350"/>
            <a:ext cx="31607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privés de leur ceinture.</a:t>
            </a:r>
            <a:endParaRPr lang="en-GB" sz="8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b="1" u="sng" dirty="0" smtClean="0"/>
              <a:t>et leur pantalon </a:t>
            </a:r>
            <a:r>
              <a:rPr lang="fr-FR" sz="2000" b="1" u="sng" dirty="0" smtClean="0">
                <a:solidFill>
                  <a:srgbClr val="FF0000"/>
                </a:solidFill>
              </a:rPr>
              <a:t>tombe</a:t>
            </a:r>
            <a:r>
              <a:rPr lang="fr-FR" sz="2000" b="1" u="sng" dirty="0" smtClean="0"/>
              <a:t>.</a:t>
            </a:r>
            <a:endParaRPr lang="en-GB" sz="2000" b="1" u="sng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 </a:t>
            </a:r>
            <a:endParaRPr lang="en-GB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privés de leur ceinture.</a:t>
            </a:r>
            <a:endParaRPr lang="en-GB" sz="8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et leur pantalon </a:t>
            </a:r>
            <a:r>
              <a:rPr lang="fr-FR" sz="2000" b="1" dirty="0" smtClean="0">
                <a:solidFill>
                  <a:srgbClr val="FF0000"/>
                </a:solidFill>
              </a:rPr>
              <a:t>tombe</a:t>
            </a:r>
            <a:r>
              <a:rPr lang="fr-FR" sz="2000" dirty="0" smtClean="0"/>
              <a:t>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et leur pantalon </a:t>
            </a:r>
            <a:r>
              <a:rPr lang="fr-FR" sz="2000" b="1" dirty="0" smtClean="0">
                <a:solidFill>
                  <a:srgbClr val="FF0000"/>
                </a:solidFill>
              </a:rPr>
              <a:t>tombe</a:t>
            </a:r>
            <a:r>
              <a:rPr lang="fr-FR" sz="2000" dirty="0" smtClean="0"/>
              <a:t> </a:t>
            </a:r>
            <a:r>
              <a:rPr lang="fr-FR" sz="2000" b="1" u="sng" dirty="0" smtClean="0"/>
              <a:t>sur les hanches</a:t>
            </a:r>
            <a:r>
              <a:rPr lang="fr-FR" sz="2000" dirty="0" smtClean="0"/>
              <a:t>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 </a:t>
            </a:r>
            <a:endParaRPr lang="en-GB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privés de leur ceinture.</a:t>
            </a:r>
            <a:endParaRPr lang="en-GB" sz="8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et leur pantalon </a:t>
            </a:r>
            <a:r>
              <a:rPr lang="fr-FR" sz="2000" b="1" dirty="0" smtClean="0">
                <a:solidFill>
                  <a:srgbClr val="FF0000"/>
                </a:solidFill>
              </a:rPr>
              <a:t>tombe</a:t>
            </a:r>
            <a:r>
              <a:rPr lang="fr-FR" sz="2000" dirty="0" smtClean="0"/>
              <a:t>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et leur pantalon </a:t>
            </a:r>
            <a:r>
              <a:rPr lang="fr-FR" sz="2000" b="1" dirty="0" smtClean="0">
                <a:solidFill>
                  <a:srgbClr val="FF0000"/>
                </a:solidFill>
              </a:rPr>
              <a:t>tombe</a:t>
            </a:r>
            <a:r>
              <a:rPr lang="fr-FR" sz="2000" dirty="0" smtClean="0"/>
              <a:t> sur les hanches.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endParaRPr lang="fr-FR" sz="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Ceux-ci </a:t>
            </a:r>
            <a:r>
              <a:rPr lang="fr-FR" sz="2000" b="1" dirty="0" smtClean="0">
                <a:solidFill>
                  <a:srgbClr val="FF0000"/>
                </a:solidFill>
              </a:rPr>
              <a:t>sont</a:t>
            </a:r>
            <a:r>
              <a:rPr lang="fr-FR" sz="2000" b="1" dirty="0" smtClean="0"/>
              <a:t> </a:t>
            </a:r>
            <a:r>
              <a:rPr lang="fr-FR" sz="2000" dirty="0" smtClean="0"/>
              <a:t>en effet privés de leur ceinture par mesure de sécurité,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et leur pantalon </a:t>
            </a:r>
            <a:r>
              <a:rPr lang="fr-FR" sz="2000" b="1" dirty="0" smtClean="0">
                <a:solidFill>
                  <a:srgbClr val="FF0000"/>
                </a:solidFill>
              </a:rPr>
              <a:t>tombe</a:t>
            </a:r>
            <a:r>
              <a:rPr lang="fr-FR" sz="2000" dirty="0" smtClean="0"/>
              <a:t> </a:t>
            </a:r>
            <a:r>
              <a:rPr lang="fr-FR" sz="2000" b="1" u="sng" dirty="0" smtClean="0"/>
              <a:t>ainsi</a:t>
            </a:r>
            <a:r>
              <a:rPr lang="fr-FR" sz="2000" b="1" dirty="0" smtClean="0"/>
              <a:t> </a:t>
            </a:r>
            <a:r>
              <a:rPr lang="fr-FR" sz="2000" dirty="0" smtClean="0"/>
              <a:t>sur les hanches.</a:t>
            </a:r>
            <a:endParaRPr lang="en-GB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79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37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50165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                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connecteurs (previous sentence)</a:t>
            </a:r>
            <a:endParaRPr lang="fr-FR" sz="2000" b="1" u="sng" smtClean="0">
              <a:latin typeface="Andalus" pitchFamily="18" charset="-78"/>
              <a:cs typeface="Andalus" pitchFamily="18" charset="-78"/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>
                <a:solidFill>
                  <a:srgbClr val="0070C0"/>
                </a:solidFill>
              </a:rPr>
              <a:t>1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>
                <a:solidFill>
                  <a:srgbClr val="0070C0"/>
                </a:solidFill>
              </a:rPr>
              <a:t>Ceux-ci</a:t>
            </a:r>
            <a:r>
              <a:rPr lang="fr-FR" sz="2000" b="1" smtClean="0">
                <a:solidFill>
                  <a:srgbClr val="0000FF"/>
                </a:solidFill>
              </a:rPr>
              <a:t> </a:t>
            </a:r>
            <a:r>
              <a:rPr lang="fr-FR" sz="2000" smtClean="0"/>
              <a:t>sont </a:t>
            </a:r>
            <a:r>
              <a:rPr lang="fr-FR" sz="2000" b="1" smtClean="0">
                <a:solidFill>
                  <a:srgbClr val="0070C0"/>
                </a:solidFill>
              </a:rPr>
              <a:t>en effet </a:t>
            </a:r>
            <a:r>
              <a:rPr lang="fr-FR" sz="2000" smtClean="0"/>
              <a:t>privés de ceinture pour des raisons de sécurité</a:t>
            </a:r>
            <a:r>
              <a:rPr lang="fr-FR" sz="2000" b="1" smtClean="0">
                <a:solidFill>
                  <a:srgbClr val="0070C0"/>
                </a:solidFill>
              </a:rPr>
              <a:t>,</a:t>
            </a:r>
            <a:r>
              <a:rPr lang="fr-FR" sz="2000" smtClean="0"/>
              <a:t>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   </a:t>
            </a:r>
            <a:r>
              <a:rPr lang="fr-FR" sz="200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the latter       indeed</a:t>
            </a:r>
            <a:r>
              <a:rPr lang="fr-FR" sz="2000" smtClean="0"/>
              <a:t>               </a:t>
            </a:r>
            <a:r>
              <a:rPr lang="fr-FR" sz="200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this way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>
                <a:solidFill>
                  <a:srgbClr val="0070C0"/>
                </a:solidFill>
              </a:rPr>
              <a:t>                                                                                   </a:t>
            </a:r>
            <a:r>
              <a:rPr lang="fr-FR" sz="200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connecteur (previous sentence)</a:t>
            </a:r>
            <a:endParaRPr lang="fr-FR" sz="2000" smtClean="0">
              <a:latin typeface="Andalus" pitchFamily="18" charset="-78"/>
              <a:cs typeface="Andalus" pitchFamily="18" charset="-78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     connecteur    </a:t>
            </a:r>
            <a:r>
              <a:rPr lang="fr-FR" sz="2000" b="1" smtClean="0">
                <a:solidFill>
                  <a:srgbClr val="0070C0"/>
                </a:solidFill>
              </a:rPr>
              <a:t>ET</a:t>
            </a:r>
            <a:r>
              <a:rPr lang="fr-FR" sz="2000" b="1" smtClean="0"/>
              <a:t> leur pantalon </a:t>
            </a:r>
            <a:r>
              <a:rPr lang="fr-FR" sz="2000" b="1" smtClean="0">
                <a:solidFill>
                  <a:srgbClr val="FF0000"/>
                </a:solidFill>
              </a:rPr>
              <a:t>tombe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0070C0"/>
                </a:solidFill>
              </a:rPr>
              <a:t>ainsi</a:t>
            </a:r>
            <a:r>
              <a:rPr lang="fr-FR" sz="2000" smtClean="0"/>
              <a:t> sur les hanches. </a:t>
            </a:r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smtClean="0">
                <a:solidFill>
                  <a:srgbClr val="0000FF"/>
                </a:solidFill>
              </a:rPr>
              <a:t>     </a:t>
            </a:r>
            <a:r>
              <a:rPr lang="fr-FR" sz="2000" b="1" smtClean="0">
                <a:solidFill>
                  <a:srgbClr val="0070C0"/>
                </a:solidFill>
              </a:rPr>
              <a:t>2</a:t>
            </a:r>
            <a:endParaRPr lang="en-US" sz="2000" b="1" smtClean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>
                <a:latin typeface="+mn-lt"/>
                <a:cs typeface="+mn-cs"/>
              </a:rPr>
              <a:t>Connecteurs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4614069" y="2637631"/>
            <a:ext cx="431800" cy="4319588"/>
          </a:xfrm>
          <a:prstGeom prst="rightBrace">
            <a:avLst>
              <a:gd name="adj1" fmla="val 92188"/>
              <a:gd name="adj2" fmla="val 502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4370388" y="-603250"/>
            <a:ext cx="360362" cy="6840538"/>
          </a:xfrm>
          <a:prstGeom prst="leftBrace">
            <a:avLst>
              <a:gd name="adj1" fmla="val 10704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4932363" y="3429000"/>
            <a:ext cx="288925" cy="7794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Up-Down Arrow 7"/>
          <p:cNvSpPr/>
          <p:nvPr/>
        </p:nvSpPr>
        <p:spPr>
          <a:xfrm>
            <a:off x="2670175" y="2255838"/>
            <a:ext cx="288925" cy="7794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Up-Down Arrow 7"/>
          <p:cNvSpPr/>
          <p:nvPr/>
        </p:nvSpPr>
        <p:spPr>
          <a:xfrm>
            <a:off x="1333500" y="2255838"/>
            <a:ext cx="288925" cy="7794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1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CELUI          (the one) pronom remplaçant le pantalon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     (</a:t>
            </a:r>
            <a:r>
              <a:rPr lang="fr-FR" sz="2000" dirty="0" err="1" smtClean="0"/>
              <a:t>those</a:t>
            </a:r>
            <a:r>
              <a:rPr lang="fr-FR" sz="2000" dirty="0" smtClean="0"/>
              <a:t>/ the latter) pronom remplaçant les détenus.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DE (préposition) =  OF</a:t>
            </a:r>
            <a:r>
              <a:rPr lang="fr-FR" sz="2000" dirty="0"/>
              <a:t> </a:t>
            </a:r>
            <a:r>
              <a:rPr lang="fr-FR" sz="2000" dirty="0" smtClean="0"/>
              <a:t>            privés DE    =   </a:t>
            </a:r>
            <a:r>
              <a:rPr lang="fr-FR" sz="2000" dirty="0" err="1" smtClean="0"/>
              <a:t>deprived</a:t>
            </a:r>
            <a:r>
              <a:rPr lang="fr-FR" sz="2000" dirty="0" smtClean="0"/>
              <a:t> OF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                                                    mesure DE sécurité  =   </a:t>
            </a:r>
            <a:r>
              <a:rPr lang="fr-FR" sz="2000" dirty="0" err="1" smtClean="0"/>
              <a:t>measure</a:t>
            </a:r>
            <a:r>
              <a:rPr lang="fr-FR" sz="2000" dirty="0" smtClean="0"/>
              <a:t>  OF </a:t>
            </a:r>
            <a:r>
              <a:rPr lang="fr-FR" sz="2000" dirty="0" err="1" smtClean="0"/>
              <a:t>safety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PAR  =  BY / AS                          PAR  mesure de sécurité  = as </a:t>
            </a:r>
            <a:r>
              <a:rPr lang="fr-FR" sz="2000" dirty="0" err="1" smtClean="0"/>
              <a:t>safety</a:t>
            </a:r>
            <a:r>
              <a:rPr lang="fr-FR" sz="2000" dirty="0" smtClean="0"/>
              <a:t> </a:t>
            </a:r>
            <a:r>
              <a:rPr lang="fr-FR" sz="2000" dirty="0" err="1" smtClean="0"/>
              <a:t>measure</a:t>
            </a:r>
            <a:r>
              <a:rPr lang="fr-FR" sz="2000" dirty="0" smtClean="0"/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SUR = on                                    SUR les hanches = on the </a:t>
            </a:r>
            <a:r>
              <a:rPr lang="fr-FR" sz="2000" dirty="0" err="1" smtClean="0"/>
              <a:t>hips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LEUR = </a:t>
            </a:r>
            <a:r>
              <a:rPr lang="fr-FR" sz="2000" dirty="0" err="1" smtClean="0"/>
              <a:t>their</a:t>
            </a:r>
            <a:r>
              <a:rPr lang="fr-FR" sz="2000" dirty="0" smtClean="0"/>
              <a:t>                              leur ceinture  </a:t>
            </a: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b="1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b="1" smtClean="0"/>
              <a:t>Connecteurs</a:t>
            </a:r>
            <a:r>
              <a:rPr lang="fr-FR" sz="2000" b="1" dirty="0" smtClean="0"/>
              <a:t>: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en effet = in </a:t>
            </a:r>
            <a:r>
              <a:rPr lang="fr-FR" sz="2000" dirty="0" err="1" smtClean="0"/>
              <a:t>fact</a:t>
            </a:r>
            <a:r>
              <a:rPr lang="fr-FR" sz="2000" dirty="0" smtClean="0"/>
              <a:t> / </a:t>
            </a:r>
            <a:r>
              <a:rPr lang="fr-FR" sz="2000" dirty="0" err="1" smtClean="0"/>
              <a:t>indeed</a:t>
            </a:r>
            <a:r>
              <a:rPr lang="fr-FR" sz="2000" dirty="0" smtClean="0"/>
              <a:t> (</a:t>
            </a:r>
            <a:r>
              <a:rPr lang="fr-FR" sz="2000" dirty="0" err="1" smtClean="0"/>
              <a:t>introduces</a:t>
            </a:r>
            <a:r>
              <a:rPr lang="fr-FR" sz="2000" dirty="0" smtClean="0"/>
              <a:t> an </a:t>
            </a:r>
            <a:r>
              <a:rPr lang="fr-FR" sz="2000" dirty="0" err="1" smtClean="0"/>
              <a:t>explaination</a:t>
            </a:r>
            <a:r>
              <a:rPr lang="fr-FR" sz="2000" dirty="0" smtClean="0"/>
              <a:t>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Ainsi = </a:t>
            </a:r>
            <a:r>
              <a:rPr lang="fr-FR" sz="2000" dirty="0" err="1" smtClean="0"/>
              <a:t>thus</a:t>
            </a:r>
            <a:r>
              <a:rPr lang="fr-FR" sz="2000" dirty="0" smtClean="0"/>
              <a:t> / </a:t>
            </a:r>
            <a:r>
              <a:rPr lang="fr-FR" sz="2000" dirty="0" err="1" smtClean="0"/>
              <a:t>this</a:t>
            </a:r>
            <a:r>
              <a:rPr lang="fr-FR" sz="2000" dirty="0" smtClean="0"/>
              <a:t> </a:t>
            </a:r>
            <a:r>
              <a:rPr lang="fr-FR" sz="2000" dirty="0" err="1" smtClean="0"/>
              <a:t>way</a:t>
            </a:r>
            <a:r>
              <a:rPr lang="fr-FR" sz="2000" dirty="0" smtClean="0"/>
              <a:t> (</a:t>
            </a:r>
            <a:r>
              <a:rPr lang="fr-FR" sz="2000" dirty="0" err="1" smtClean="0"/>
              <a:t>introduces</a:t>
            </a:r>
            <a:r>
              <a:rPr lang="fr-FR" sz="2000" dirty="0" smtClean="0"/>
              <a:t> a </a:t>
            </a:r>
            <a:r>
              <a:rPr lang="fr-FR" sz="2000" dirty="0" err="1" smtClean="0"/>
              <a:t>consequence</a:t>
            </a:r>
            <a:r>
              <a:rPr lang="fr-FR" sz="2000" dirty="0" smtClean="0"/>
              <a:t>)</a:t>
            </a:r>
            <a:endParaRPr lang="en-GB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et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58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prisons / détenus / mesure de sécurité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ceinture / pantalon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privés de  (</a:t>
            </a:r>
            <a:r>
              <a:rPr lang="fr-FR" sz="1800" smtClean="0">
                <a:latin typeface="Bookman Old Style" pitchFamily="18" charset="0"/>
              </a:rPr>
              <a:t>deprived of) / </a:t>
            </a:r>
            <a:r>
              <a:rPr lang="fr-FR" sz="2000" smtClean="0"/>
              <a:t>porté par </a:t>
            </a:r>
            <a:r>
              <a:rPr lang="fr-FR" sz="2400" smtClean="0"/>
              <a:t>(</a:t>
            </a:r>
            <a:r>
              <a:rPr lang="fr-FR" sz="1800" smtClean="0">
                <a:latin typeface="Bookman Old Style" pitchFamily="18" charset="0"/>
              </a:rPr>
              <a:t>worn by</a:t>
            </a:r>
            <a:r>
              <a:rPr lang="fr-FR" sz="2000" smtClean="0">
                <a:latin typeface="Bookman Old Style" pitchFamily="18" charset="0"/>
              </a:rPr>
              <a:t>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tomber = </a:t>
            </a:r>
            <a:r>
              <a:rPr lang="fr-FR" sz="1800" smtClean="0">
                <a:latin typeface="Bookman Old Style" pitchFamily="18" charset="0"/>
              </a:rPr>
              <a:t>to fall ( a tumb/grave ) / </a:t>
            </a:r>
            <a:r>
              <a:rPr lang="fr-FR" sz="2000" smtClean="0"/>
              <a:t>hanche = </a:t>
            </a:r>
            <a:r>
              <a:rPr lang="fr-FR" sz="1800" smtClean="0">
                <a:latin typeface="Bookman Old Style" pitchFamily="18" charset="0"/>
              </a:rPr>
              <a:t>hips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0957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VOCABULAIRE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/>
              <a:t>Quelle est l’origine du </a:t>
            </a:r>
            <a:r>
              <a:rPr lang="fr-FR" sz="2000" i="1" dirty="0" err="1"/>
              <a:t>baggy</a:t>
            </a:r>
            <a:r>
              <a:rPr lang="fr-FR" sz="2000" dirty="0"/>
              <a:t> </a:t>
            </a:r>
            <a:r>
              <a:rPr lang="fr-FR" sz="2000" dirty="0" smtClean="0"/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Le pantalon </a:t>
            </a:r>
            <a:r>
              <a:rPr lang="fr-FR" sz="2000" i="1" smtClean="0"/>
              <a:t>baggy</a:t>
            </a:r>
            <a:r>
              <a:rPr lang="fr-FR" sz="2000" smtClean="0"/>
              <a:t> s’inspire de celui porté par     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smtClean="0"/>
              <a:t> les détenus des prisons américaines. Ceux-ci sont en effet </a:t>
            </a:r>
            <a:r>
              <a:rPr lang="fr-FR" sz="1600" b="1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smtClean="0"/>
              <a:t> privés de leur ceinture par mesure de sécurité,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smtClean="0"/>
              <a:t> et leur pantalon tombe ainsi sur les hanches.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latin typeface="+mn-lt"/>
                <a:ea typeface="+mn-ea"/>
                <a:cs typeface="+mn-cs"/>
              </a:rPr>
              <a:t>Ponctuation</a:t>
            </a:r>
            <a:endParaRPr lang="en-US" sz="6000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1547813" y="2276475"/>
            <a:ext cx="6119812" cy="4079875"/>
          </a:xfrm>
          <a:solidFill>
            <a:schemeClr val="bg2"/>
          </a:solidFill>
        </p:spPr>
        <p:txBody>
          <a:bodyPr anchor="ctr"/>
          <a:lstStyle/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800" smtClean="0"/>
              <a:t>   point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…</a:t>
            </a:r>
            <a:r>
              <a:rPr lang="fr-FR" sz="2800" smtClean="0"/>
              <a:t> points de suspension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-</a:t>
            </a:r>
            <a:r>
              <a:rPr lang="fr-FR" sz="2800" smtClean="0"/>
              <a:t>   tiret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800" smtClean="0"/>
              <a:t>   virgule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smtClean="0">
              <a:solidFill>
                <a:srgbClr val="FF0000"/>
              </a:solidFill>
            </a:endParaRP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LETTRE MAJUSCULE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/>
              <a:t>uelle est l’origine du </a:t>
            </a:r>
            <a:r>
              <a:rPr lang="fr-FR" sz="2000" i="1" dirty="0" err="1"/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</a:t>
            </a:r>
            <a:r>
              <a:rPr lang="fr-FR" sz="2000" b="1" smtClean="0">
                <a:solidFill>
                  <a:srgbClr val="FF0000"/>
                </a:solidFill>
              </a:rPr>
              <a:t>L</a:t>
            </a:r>
            <a:r>
              <a:rPr lang="fr-FR" sz="2000" smtClean="0"/>
              <a:t>e pantalon </a:t>
            </a:r>
            <a:r>
              <a:rPr lang="fr-FR" sz="2000" i="1" smtClean="0"/>
              <a:t>baggy</a:t>
            </a:r>
            <a:r>
              <a:rPr lang="fr-FR" sz="2000" smtClean="0"/>
              <a:t> s’inspire de celui porté par     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smtClean="0"/>
              <a:t> les détenus des prisons américaines</a:t>
            </a:r>
            <a:r>
              <a:rPr lang="fr-FR" sz="24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FF0000"/>
                </a:solidFill>
              </a:rPr>
              <a:t>C</a:t>
            </a:r>
            <a:r>
              <a:rPr lang="fr-FR" sz="2000" smtClean="0"/>
              <a:t>eux-ci sont en effet </a:t>
            </a:r>
            <a:r>
              <a:rPr lang="fr-FR" sz="1600" b="1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smtClean="0"/>
              <a:t> privés de leur ceinture par mesure de sécurité</a:t>
            </a: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000" smtClean="0"/>
              <a:t>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smtClean="0"/>
              <a:t> et leur pantalon tombe ainsi sur les hanches</a:t>
            </a: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009644"/>
                </a:solidFill>
                <a:latin typeface="+mn-lt"/>
                <a:ea typeface="+mn-ea"/>
                <a:cs typeface="+mn-cs"/>
              </a:rPr>
              <a:t>Mots transparents</a:t>
            </a:r>
            <a:endParaRPr lang="en-US" sz="6000" b="1" dirty="0" smtClean="0">
              <a:solidFill>
                <a:srgbClr val="009644"/>
              </a:solidFill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3708400" y="3429000"/>
            <a:ext cx="4392613" cy="2305050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9644"/>
                </a:solidFill>
              </a:rPr>
              <a:t>Green Light Words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  <p:pic>
        <p:nvPicPr>
          <p:cNvPr id="8197" name="Picture 2" descr="http://img.over-blog.com/317x368/0/51/50/01/piste-routiere/feu_v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05038"/>
            <a:ext cx="30194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/>
              <a:t>uelle est l’origine du </a:t>
            </a:r>
            <a:r>
              <a:rPr lang="fr-FR" sz="2000" i="1" dirty="0" err="1"/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</a:t>
            </a:r>
            <a:r>
              <a:rPr lang="fr-FR" sz="2000" b="1" smtClean="0">
                <a:solidFill>
                  <a:srgbClr val="FF0000"/>
                </a:solidFill>
              </a:rPr>
              <a:t>L</a:t>
            </a:r>
            <a:r>
              <a:rPr lang="fr-FR" sz="2000" smtClean="0"/>
              <a:t>e pantalon </a:t>
            </a:r>
            <a:r>
              <a:rPr lang="fr-FR" sz="2000" i="1" smtClean="0"/>
              <a:t>baggy</a:t>
            </a:r>
            <a:r>
              <a:rPr lang="fr-FR" sz="2000" smtClean="0"/>
              <a:t> s’inspire de celui porté par     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smtClean="0"/>
              <a:t> les détenus des prisons américaines</a:t>
            </a:r>
            <a:r>
              <a:rPr lang="fr-FR" sz="24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FF0000"/>
                </a:solidFill>
              </a:rPr>
              <a:t>C</a:t>
            </a:r>
            <a:r>
              <a:rPr lang="fr-FR" sz="2000" smtClean="0"/>
              <a:t>eux-ci sont en effet </a:t>
            </a:r>
            <a:r>
              <a:rPr lang="fr-FR" sz="1600" b="1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smtClean="0"/>
              <a:t> privés de leur ceinture par mesure de sécurité</a:t>
            </a: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000" smtClean="0"/>
              <a:t>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smtClean="0"/>
              <a:t> et leur pantalon tombe ainsi sur les hanches</a:t>
            </a: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Q</a:t>
            </a:r>
            <a:r>
              <a:rPr lang="fr-FR" sz="2000" dirty="0"/>
              <a:t>uelle est l’</a:t>
            </a:r>
            <a:r>
              <a:rPr lang="fr-FR" sz="2000" dirty="0">
                <a:solidFill>
                  <a:srgbClr val="007E39"/>
                </a:solidFill>
              </a:rPr>
              <a:t>origine </a:t>
            </a:r>
            <a:r>
              <a:rPr lang="fr-FR" sz="2000" dirty="0"/>
              <a:t>du </a:t>
            </a:r>
            <a:r>
              <a:rPr lang="fr-FR" sz="2000" i="1" dirty="0" err="1">
                <a:solidFill>
                  <a:srgbClr val="007E39"/>
                </a:solidFill>
              </a:rPr>
              <a:t>baggy</a:t>
            </a:r>
            <a:r>
              <a:rPr lang="fr-FR" sz="2000" dirty="0"/>
              <a:t> </a:t>
            </a:r>
            <a:r>
              <a:rPr lang="fr-FR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      	 </a:t>
            </a:r>
            <a:r>
              <a:rPr lang="fr-FR" sz="2000" b="1" smtClean="0">
                <a:solidFill>
                  <a:srgbClr val="FF0000"/>
                </a:solidFill>
              </a:rPr>
              <a:t>L</a:t>
            </a:r>
            <a:r>
              <a:rPr lang="fr-FR" sz="2000" smtClean="0"/>
              <a:t>e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</a:t>
            </a:r>
            <a:r>
              <a:rPr lang="fr-FR" sz="2000" i="1" smtClean="0">
                <a:solidFill>
                  <a:srgbClr val="007E39"/>
                </a:solidFill>
              </a:rPr>
              <a:t>baggy</a:t>
            </a:r>
            <a:r>
              <a:rPr lang="fr-FR" sz="2000" smtClean="0"/>
              <a:t> s’inspire de celui porté par      </a:t>
            </a:r>
            <a:r>
              <a:rPr lang="fr-FR" sz="1600" b="1" smtClean="0">
                <a:latin typeface="Bradley Hand ITC" pitchFamily="66" charset="0"/>
              </a:rPr>
              <a:t>………………………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baggy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smtClean="0"/>
              <a:t> les détenus des </a:t>
            </a:r>
            <a:r>
              <a:rPr lang="fr-FR" sz="2000" smtClean="0">
                <a:solidFill>
                  <a:srgbClr val="007E39"/>
                </a:solidFill>
              </a:rPr>
              <a:t>prisons</a:t>
            </a:r>
            <a:r>
              <a:rPr lang="fr-FR" sz="2000" smtClean="0"/>
              <a:t> </a:t>
            </a:r>
            <a:r>
              <a:rPr lang="fr-FR" sz="2000" smtClean="0">
                <a:solidFill>
                  <a:srgbClr val="007E39"/>
                </a:solidFill>
              </a:rPr>
              <a:t>américaines</a:t>
            </a:r>
            <a:r>
              <a:rPr lang="fr-FR" sz="24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b="1" smtClean="0">
                <a:solidFill>
                  <a:srgbClr val="FF0000"/>
                </a:solidFill>
              </a:rPr>
              <a:t>C</a:t>
            </a:r>
            <a:r>
              <a:rPr lang="fr-FR" sz="2000" smtClean="0"/>
              <a:t>eux-ci sont en effet </a:t>
            </a:r>
            <a:r>
              <a:rPr lang="fr-FR" sz="1600" b="1" smtClean="0">
                <a:latin typeface="Bradley Hand ITC" pitchFamily="66" charset="0"/>
              </a:rPr>
              <a:t>………………….…………………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prisons</a:t>
            </a:r>
            <a:r>
              <a:rPr lang="fr-FR" sz="1600" b="1" smtClean="0">
                <a:latin typeface="Bradley Hand ITC" pitchFamily="66" charset="0"/>
              </a:rPr>
              <a:t>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American</a:t>
            </a:r>
            <a:r>
              <a:rPr lang="fr-FR" sz="1600" b="1" smtClean="0">
                <a:latin typeface="Bradley Hand ITC" pitchFamily="66" charset="0"/>
              </a:rPr>
              <a:t>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smtClean="0"/>
              <a:t> privés de leur ceinture par </a:t>
            </a:r>
            <a:r>
              <a:rPr lang="fr-FR" sz="2000" smtClean="0">
                <a:solidFill>
                  <a:srgbClr val="007E39"/>
                </a:solidFill>
              </a:rPr>
              <a:t>mesure</a:t>
            </a:r>
            <a:r>
              <a:rPr lang="fr-FR" sz="2000" smtClean="0"/>
              <a:t> de </a:t>
            </a:r>
            <a:r>
              <a:rPr lang="fr-FR" sz="2000" smtClean="0">
                <a:solidFill>
                  <a:srgbClr val="007E39"/>
                </a:solidFill>
              </a:rPr>
              <a:t>sécurité</a:t>
            </a: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000" smtClean="0"/>
              <a:t> 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………………………………………………….……………………………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measure</a:t>
            </a:r>
            <a:r>
              <a:rPr lang="fr-FR" sz="1600" b="1" smtClean="0">
                <a:latin typeface="Bradley Hand ITC" pitchFamily="66" charset="0"/>
              </a:rPr>
              <a:t>………….………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security</a:t>
            </a:r>
            <a:r>
              <a:rPr lang="fr-FR" sz="1600" b="1" smtClean="0">
                <a:latin typeface="Bradley Hand ITC" pitchFamily="66" charset="0"/>
              </a:rPr>
              <a:t>……………….………………………………………………………………………………………………………………</a:t>
            </a:r>
            <a:r>
              <a:rPr lang="fr-FR" sz="2000" smtClean="0"/>
              <a:t> et leur </a:t>
            </a:r>
            <a:r>
              <a:rPr lang="fr-FR" sz="2000" smtClean="0">
                <a:solidFill>
                  <a:srgbClr val="007E39"/>
                </a:solidFill>
              </a:rPr>
              <a:t>pantalon</a:t>
            </a:r>
            <a:r>
              <a:rPr lang="fr-FR" sz="2000" smtClean="0"/>
              <a:t> tombe ainsi sur les hanches</a:t>
            </a: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000" smtClean="0"/>
              <a:t> </a:t>
            </a:r>
            <a:r>
              <a:rPr lang="fr-FR" sz="2000" smtClean="0">
                <a:solidFill>
                  <a:schemeClr val="bg2"/>
                </a:solidFill>
              </a:rPr>
              <a:t>………….. </a:t>
            </a:r>
            <a:r>
              <a:rPr lang="fr-FR" sz="1600" b="1" smtClean="0">
                <a:latin typeface="Bradley Hand ITC" pitchFamily="66" charset="0"/>
              </a:rPr>
              <a:t>.……………………</a:t>
            </a:r>
            <a:r>
              <a:rPr lang="fr-FR" sz="1600" b="1" smtClean="0">
                <a:solidFill>
                  <a:srgbClr val="007E39"/>
                </a:solidFill>
                <a:latin typeface="Bradley Hand ITC" pitchFamily="66" charset="0"/>
              </a:rPr>
              <a:t>pants</a:t>
            </a:r>
            <a:r>
              <a:rPr lang="fr-FR" sz="1600" b="1" smtClean="0">
                <a:latin typeface="Bradley Hand ITC" pitchFamily="66" charset="0"/>
              </a:rPr>
              <a:t>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980</Words>
  <Application>Microsoft Office PowerPoint</Application>
  <PresentationFormat>On-screen Show (4:3)</PresentationFormat>
  <Paragraphs>229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 </vt:lpstr>
      <vt:lpstr>Objectifs</vt:lpstr>
      <vt:lpstr> </vt:lpstr>
      <vt:lpstr>Quelle est l’origine du baggy ? ………………………………..…………….………………………… …………………………………………………………………….….</vt:lpstr>
      <vt:lpstr>Ponctuation</vt:lpstr>
      <vt:lpstr>Quelle est l’origine du baggy ? ………………………………..…………….………………………… …………………………………………………………………….….</vt:lpstr>
      <vt:lpstr>Mots transparents</vt:lpstr>
      <vt:lpstr>Quelle est l’origine du baggy ? ………………………………..…………….………………………… …………………………………………………………………….….</vt:lpstr>
      <vt:lpstr>Quelle est l’origine du baggy ? ………………………………..…………….………………………… …………………………………………………………………….….</vt:lpstr>
      <vt:lpstr>Mots outils</vt:lpstr>
      <vt:lpstr>Quelle est l’origine du baggy ? ………………………………..…………….………………………… …………………………………………………………………….….</vt:lpstr>
      <vt:lpstr>Quelle est l’origine du baggy ? ………………………………..…………….………………………… …………………………………………………………………….….</vt:lpstr>
      <vt:lpstr>Quelle est l’origine du baggy ? …………which..……the……….of…the……………………… …………………………………………………………………….….</vt:lpstr>
      <vt:lpstr>Mots translucides</vt:lpstr>
      <vt:lpstr>Quelle est l’origine du baggy ? ……………which…..……the………of…the……………………… …………………………………………………………………….….</vt:lpstr>
      <vt:lpstr>Quelle est l’origine du baggy ? ……………which…..……the………of…the……………………… …………………………………………………………………….….</vt:lpstr>
      <vt:lpstr>Slide 17</vt:lpstr>
      <vt:lpstr>Quelle est l’origine du baggy ? ……………which…..……the………of…the……………………… …………………………………………………………………….….</vt:lpstr>
      <vt:lpstr>Mots opaques</vt:lpstr>
      <vt:lpstr>Quelle est l’origine du baggy ? ……………which…..……the………of…the……………………… …………………………………………………………………….….</vt:lpstr>
      <vt:lpstr>Quelle est l’origine du baggy ? ……………which…..is…the…origin……of…the……………………… …………………………………………………………………….….</vt:lpstr>
      <vt:lpstr>Construction  des  phrases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</vt:vector>
  </TitlesOfParts>
  <Company>Alone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texte IC</dc:subject>
  <dc:creator>Ginette</dc:creator>
  <cp:keywords>IC petit-dejeuner texte</cp:keywords>
  <dc:description>Article : Tout savoir sur le petit dejeuner</dc:description>
  <cp:lastModifiedBy>Ginette</cp:lastModifiedBy>
  <cp:revision>86</cp:revision>
  <dcterms:created xsi:type="dcterms:W3CDTF">2010-01-04T05:43:33Z</dcterms:created>
  <dcterms:modified xsi:type="dcterms:W3CDTF">2006-12-31T19:56:47Z</dcterms:modified>
</cp:coreProperties>
</file>